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2192000"/>
  <p:notesSz cx="6858000" cy="9144000"/>
  <p:embeddedFontLst>
    <p:embeddedFont>
      <p:font typeface="Arial Narrow"/>
      <p:regular r:id="rId34"/>
      <p:bold r:id="rId35"/>
      <p:italic r:id="rId36"/>
      <p:boldItalic r:id="rId37"/>
    </p:embeddedFont>
    <p:embeddedFont>
      <p:font typeface="Century Gothic"/>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8153C58-06F1-44A0-A684-4754586354AD}">
  <a:tblStyle styleId="{98153C58-06F1-44A0-A684-4754586354AD}" styleName="Table_0">
    <a:wholeTbl>
      <a:tcTxStyle b="off" i="off">
        <a:font>
          <a:latin typeface="Century Gothic"/>
          <a:ea typeface="Century Gothic"/>
          <a:cs typeface="Century Gothic"/>
        </a:font>
        <a:schemeClr val="lt1"/>
      </a:tcTxStyle>
      <a:tcStyle>
        <a:tcBdr>
          <a:left>
            <a:ln cap="flat" cmpd="sng" w="9525">
              <a:solidFill>
                <a:srgbClr val="C2D6FA"/>
              </a:solidFill>
              <a:prstDash val="solid"/>
              <a:round/>
              <a:headEnd len="sm" w="sm" type="none"/>
              <a:tailEnd len="sm" w="sm" type="none"/>
            </a:ln>
          </a:left>
          <a:right>
            <a:ln cap="flat" cmpd="sng" w="9525">
              <a:solidFill>
                <a:srgbClr val="C2D6FA"/>
              </a:solidFill>
              <a:prstDash val="solid"/>
              <a:round/>
              <a:headEnd len="sm" w="sm" type="none"/>
              <a:tailEnd len="sm" w="sm" type="none"/>
            </a:ln>
          </a:right>
          <a:top>
            <a:ln cap="flat" cmpd="sng" w="9525">
              <a:solidFill>
                <a:srgbClr val="C2D6FA"/>
              </a:solidFill>
              <a:prstDash val="solid"/>
              <a:round/>
              <a:headEnd len="sm" w="sm" type="none"/>
              <a:tailEnd len="sm" w="sm" type="none"/>
            </a:ln>
          </a:top>
          <a:bottom>
            <a:ln cap="flat" cmpd="sng" w="9525">
              <a:solidFill>
                <a:srgbClr val="C2D6FA"/>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lt1">
              <a:alpha val="20000"/>
            </a:schemeClr>
          </a:solidFill>
        </a:fill>
      </a:tcStyle>
    </a:band1H>
    <a:band2H>
      <a:tcTxStyle b="off" i="off"/>
    </a:band2H>
    <a:band1V>
      <a:tcTxStyle b="off" i="off"/>
      <a:tcStyle>
        <a:fill>
          <a:solidFill>
            <a:schemeClr val="lt1">
              <a:alpha val="20000"/>
            </a:schemeClr>
          </a:solidFill>
        </a:fill>
      </a:tcStyle>
    </a:band1V>
    <a:band2V>
      <a:tcTxStyle b="off" i="off"/>
    </a:band2V>
    <a:lastCol>
      <a:tcTxStyle b="on" i="off"/>
      <a:tcStyle>
        <a:tcBdr>
          <a:left>
            <a:ln cap="flat" cmpd="sng" w="9525">
              <a:solidFill>
                <a:schemeClr val="lt1"/>
              </a:solidFill>
              <a:prstDash val="solid"/>
              <a:round/>
              <a:headEnd len="sm" w="sm" type="none"/>
              <a:tailEnd len="sm" w="sm" type="none"/>
            </a:ln>
          </a:left>
        </a:tcBdr>
      </a:tcStyle>
    </a:lastCol>
    <a:firstCol>
      <a:tcTxStyle b="on" i="off"/>
      <a:tcStyle>
        <a:tcBdr>
          <a:right>
            <a:ln cap="flat" cmpd="sng" w="9525">
              <a:solidFill>
                <a:schemeClr val="lt1"/>
              </a:solidFill>
              <a:prstDash val="solid"/>
              <a:round/>
              <a:headEnd len="sm" w="sm" type="none"/>
              <a:tailEnd len="sm" w="sm" type="none"/>
            </a:ln>
          </a:right>
        </a:tcBdr>
      </a:tcStyle>
    </a:firstCol>
    <a:lastRow>
      <a:tcTxStyle b="on" i="off"/>
      <a:tcStyle>
        <a:tcBdr>
          <a:top>
            <a:ln cap="flat" cmpd="sng" w="9525">
              <a:solidFill>
                <a:schemeClr val="lt1"/>
              </a:solidFill>
              <a:prstDash val="solid"/>
              <a:round/>
              <a:headEnd len="sm" w="sm" type="none"/>
              <a:tailEnd len="sm" w="sm" type="none"/>
            </a:ln>
          </a:top>
        </a:tcBdr>
        <a:fill>
          <a:solidFill>
            <a:srgbClr val="FFFFFF">
              <a:alpha val="0"/>
            </a:srgbClr>
          </a:solidFill>
        </a:fill>
      </a:tcStyle>
    </a:lastRow>
    <a:seCell>
      <a:tcTxStyle b="off" i="off"/>
      <a:tcStyle>
        <a:tcBdr>
          <a:left>
            <a:ln cap="flat" cmpd="sng" w="9525">
              <a:solidFill>
                <a:srgbClr val="000000">
                  <a:alpha val="0"/>
                </a:srgbClr>
              </a:solidFill>
              <a:prstDash val="solid"/>
              <a:round/>
              <a:headEnd len="sm" w="sm" type="none"/>
              <a:tailEnd len="sm" w="sm" type="none"/>
            </a:ln>
          </a:left>
          <a:top>
            <a:ln cap="flat" cmpd="sng" w="9525">
              <a:solidFill>
                <a:srgbClr val="000000">
                  <a:alpha val="0"/>
                </a:srgbClr>
              </a:solidFill>
              <a:prstDash val="solid"/>
              <a:round/>
              <a:headEnd len="sm" w="sm" type="none"/>
              <a:tailEnd len="sm" w="sm" type="none"/>
            </a:ln>
          </a:top>
        </a:tcBdr>
      </a:tcStyle>
    </a:seCell>
    <a:swCell>
      <a:tcTxStyle b="off" i="off"/>
      <a:tcStyle>
        <a:tcBdr>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tcBdr>
      </a:tcStyle>
    </a:swCell>
    <a:firstRow>
      <a:tcTxStyle b="on" i="off"/>
      <a:tcStyle>
        <a:tcBdr>
          <a:bottom>
            <a:ln cap="flat" cmpd="sng" w="9525">
              <a:solidFill>
                <a:schemeClr val="lt1"/>
              </a:solidFill>
              <a:prstDash val="solid"/>
              <a:round/>
              <a:headEnd len="sm" w="sm" type="none"/>
              <a:tailEnd len="sm" w="sm" type="none"/>
            </a:ln>
          </a:bottom>
        </a:tcBdr>
        <a:fill>
          <a:solidFill>
            <a:srgbClr val="FFFFFF">
              <a:alpha val="0"/>
            </a:srgbClr>
          </a:solidFill>
        </a:fill>
      </a:tcStyle>
    </a:firstRow>
    <a:neCell>
      <a:tcTxStyle b="off" i="off"/>
      <a:tcStyle>
        <a:tcBdr>
          <a:bottom>
            <a:ln cap="flat" cmpd="sng" w="9525">
              <a:solidFill>
                <a:srgbClr val="000000">
                  <a:alpha val="0"/>
                </a:srgbClr>
              </a:solidFill>
              <a:prstDash val="solid"/>
              <a:round/>
              <a:headEnd len="sm" w="sm" type="none"/>
              <a:tailEnd len="sm" w="sm" type="none"/>
            </a:ln>
          </a:bottom>
        </a:tcBdr>
      </a:tcStyle>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italic.fntdata"/><Relationship Id="rId20" Type="http://schemas.openxmlformats.org/officeDocument/2006/relationships/slide" Target="slides/slide14.xml"/><Relationship Id="rId41" Type="http://schemas.openxmlformats.org/officeDocument/2006/relationships/font" Target="fonts/CenturyGothic-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ArialNarrow-bold.fntdata"/><Relationship Id="rId12" Type="http://schemas.openxmlformats.org/officeDocument/2006/relationships/slide" Target="slides/slide6.xml"/><Relationship Id="rId34" Type="http://schemas.openxmlformats.org/officeDocument/2006/relationships/font" Target="fonts/ArialNarrow-regular.fntdata"/><Relationship Id="rId15" Type="http://schemas.openxmlformats.org/officeDocument/2006/relationships/slide" Target="slides/slide9.xml"/><Relationship Id="rId37" Type="http://schemas.openxmlformats.org/officeDocument/2006/relationships/font" Target="fonts/ArialNarrow-boldItalic.fntdata"/><Relationship Id="rId14" Type="http://schemas.openxmlformats.org/officeDocument/2006/relationships/slide" Target="slides/slide8.xml"/><Relationship Id="rId36" Type="http://schemas.openxmlformats.org/officeDocument/2006/relationships/font" Target="fonts/ArialNarrow-italic.fntdata"/><Relationship Id="rId17" Type="http://schemas.openxmlformats.org/officeDocument/2006/relationships/slide" Target="slides/slide11.xml"/><Relationship Id="rId39" Type="http://schemas.openxmlformats.org/officeDocument/2006/relationships/font" Target="fonts/CenturyGothic-bold.fntdata"/><Relationship Id="rId16" Type="http://schemas.openxmlformats.org/officeDocument/2006/relationships/slide" Target="slides/slide10.xml"/><Relationship Id="rId38" Type="http://schemas.openxmlformats.org/officeDocument/2006/relationships/font" Target="fonts/CenturyGothic-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BEFORE THEIR WERE ORGANIZATIONS THERE WERE LONE ADOPTEES INVOLVED IN ADOPTION THROUGH CULTURE CMAPS, MOTHERLAND TOURS AND ADOPTION AGENCIES.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time line we have: 1980s Culture Camps (Todd gave list and dates of 1</a:t>
            </a:r>
            <a:r>
              <a:rPr baseline="30000" lang="en-US"/>
              <a:t>st</a:t>
            </a:r>
            <a:r>
              <a:rPr lang="en-US"/>
              <a:t> motherlands tours) 1994 SoCal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Put Susan’s picture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360"/>
              </a:spcBef>
              <a:spcAft>
                <a:spcPts val="0"/>
              </a:spcAft>
              <a:buClr>
                <a:schemeClr val="dk1"/>
              </a:buClr>
              <a:buSzPts val="1200"/>
              <a:buFont typeface="Calibri"/>
              <a:buNone/>
            </a:pPr>
            <a:r>
              <a:t/>
            </a:r>
            <a:endParaRPr sz="1200"/>
          </a:p>
          <a:p>
            <a:pPr indent="0" lvl="0" marL="0" marR="0" rtl="0" algn="l">
              <a:lnSpc>
                <a:spcPct val="100000"/>
              </a:lnSpc>
              <a:spcBef>
                <a:spcPts val="360"/>
              </a:spcBef>
              <a:spcAft>
                <a:spcPts val="0"/>
              </a:spcAft>
              <a:buClr>
                <a:schemeClr val="dk1"/>
              </a:buClr>
              <a:buSzPts val="1200"/>
              <a:buFont typeface="Calibri"/>
              <a:buNone/>
            </a:pPr>
            <a:r>
              <a:rPr lang="en-US" sz="1200"/>
              <a:t>Talk about rise of culture camps and how adoptees were influential in establishing them: First culture camps?? Picture of Holt camp logo and year started and other first/ early camps that continue today</a:t>
            </a:r>
            <a:endParaRPr/>
          </a:p>
          <a:p>
            <a:pPr indent="0" lvl="0" marL="0" marR="0" rtl="0" algn="l">
              <a:lnSpc>
                <a:spcPct val="100000"/>
              </a:lnSpc>
              <a:spcBef>
                <a:spcPts val="360"/>
              </a:spcBef>
              <a:spcAft>
                <a:spcPts val="0"/>
              </a:spcAft>
              <a:buClr>
                <a:schemeClr val="dk1"/>
              </a:buClr>
              <a:buSzPts val="1200"/>
              <a:buFont typeface="Calibri"/>
              <a:buNone/>
            </a:pPr>
            <a:r>
              <a:t/>
            </a:r>
            <a:endParaRPr sz="1200"/>
          </a:p>
          <a:p>
            <a:pPr indent="0" lvl="0" marL="0" marR="0" rtl="0" algn="l">
              <a:lnSpc>
                <a:spcPct val="100000"/>
              </a:lnSpc>
              <a:spcBef>
                <a:spcPts val="360"/>
              </a:spcBef>
              <a:spcAft>
                <a:spcPts val="0"/>
              </a:spcAft>
              <a:buClr>
                <a:schemeClr val="dk1"/>
              </a:buClr>
              <a:buSzPts val="1200"/>
              <a:buFont typeface="Calibri"/>
              <a:buNone/>
            </a:pPr>
            <a:r>
              <a:rPr lang="en-US" sz="1200"/>
              <a:t>Deb Johnson, Mi Ok, Susan Cox – one of the first adoptees to work in an adoption agency? Other early leaders?</a:t>
            </a:r>
            <a:endParaRPr/>
          </a:p>
          <a:p>
            <a:pPr indent="0" lvl="0" marL="0" marR="0" rtl="0" algn="l">
              <a:lnSpc>
                <a:spcPct val="100000"/>
              </a:lnSpc>
              <a:spcBef>
                <a:spcPts val="360"/>
              </a:spcBef>
              <a:spcAft>
                <a:spcPts val="0"/>
              </a:spcAft>
              <a:buClr>
                <a:schemeClr val="dk1"/>
              </a:buClr>
              <a:buSzPts val="1200"/>
              <a:buFont typeface="Calibri"/>
              <a:buNone/>
            </a:pPr>
            <a:r>
              <a:t/>
            </a:r>
            <a:endParaRPr sz="1200"/>
          </a:p>
          <a:p>
            <a:pPr indent="0" lvl="0" marL="0" rtl="0" algn="l">
              <a:lnSpc>
                <a:spcPct val="100000"/>
              </a:lnSpc>
              <a:spcBef>
                <a:spcPts val="0"/>
              </a:spcBef>
              <a:spcAft>
                <a:spcPts val="0"/>
              </a:spcAft>
              <a:buSzPts val="1400"/>
              <a:buNone/>
            </a:pPr>
            <a:r>
              <a:t/>
            </a:r>
            <a:endParaRPr/>
          </a:p>
        </p:txBody>
      </p:sp>
      <p:sp>
        <p:nvSpPr>
          <p:cNvPr id="272" name="Google Shape;27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With the internet adoptee community EXPLODED – connections sought for Gathering were transplated or expontial grew with the internet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No longer had travel to a gathering to share a common narrative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Helped with information sharing </a:t>
            </a:r>
            <a:endParaRPr/>
          </a:p>
        </p:txBody>
      </p:sp>
      <p:sp>
        <p:nvSpPr>
          <p:cNvPr id="282" name="Google Shape;28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0" name="Google Shape;29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Grounded in Children’s Mental Health through clinical training at Yale Child study Center</a:t>
            </a:r>
            <a:endParaRPr/>
          </a:p>
          <a:p>
            <a:pPr indent="-171450" lvl="0" marL="171450" rtl="0" algn="l">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Interest in empirically supported interventions to address mental health</a:t>
            </a:r>
            <a:endParaRPr/>
          </a:p>
          <a:p>
            <a:pPr indent="-95250" lvl="0" marL="17145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Grounded in Chilld Welfare domestically with a focus on permanency and adoption and policy </a:t>
            </a:r>
            <a:endParaRPr/>
          </a:p>
          <a:p>
            <a:pPr indent="-171450" lvl="0" marL="171450" rtl="0" algn="l">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Issues affected permanency </a:t>
            </a:r>
            <a:endParaRPr/>
          </a:p>
          <a:p>
            <a:pPr indent="-171450" lvl="0" marL="171450" rtl="0" algn="l">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Focus on child well-being related to adoption specific factors and </a:t>
            </a:r>
            <a:endParaRPr>
              <a:latin typeface="Arial"/>
              <a:ea typeface="Arial"/>
              <a:cs typeface="Arial"/>
              <a:sym typeface="Arial"/>
            </a:endParaRPr>
          </a:p>
        </p:txBody>
      </p:sp>
      <p:sp>
        <p:nvSpPr>
          <p:cNvPr id="291" name="Google Shape;29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92" name="Google Shape;292;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12/7/22</a:t>
            </a:r>
            <a:endParaRPr/>
          </a:p>
        </p:txBody>
      </p:sp>
      <p:sp>
        <p:nvSpPr>
          <p:cNvPr id="293" name="Google Shape;293;p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Job Talk - Slides - 2016-12-10 v12</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TRANSITION: So I just want to briefly show some </a:t>
            </a:r>
            <a:r>
              <a:rPr b="1" lang="en-US" sz="1110">
                <a:solidFill>
                  <a:schemeClr val="dk1"/>
                </a:solidFill>
                <a:latin typeface="Calibri"/>
                <a:ea typeface="Calibri"/>
                <a:cs typeface="Calibri"/>
                <a:sym typeface="Calibri"/>
              </a:rPr>
              <a:t>prior research</a:t>
            </a:r>
            <a:r>
              <a:rPr lang="en-US" sz="1110">
                <a:solidFill>
                  <a:schemeClr val="dk1"/>
                </a:solidFill>
                <a:latin typeface="Calibri"/>
                <a:ea typeface="Calibri"/>
                <a:cs typeface="Calibri"/>
                <a:sym typeface="Calibri"/>
              </a:rPr>
              <a:t> I conducted to support the </a:t>
            </a:r>
            <a:r>
              <a:rPr b="1" lang="en-US" sz="1110">
                <a:solidFill>
                  <a:schemeClr val="dk1"/>
                </a:solidFill>
                <a:latin typeface="Calibri"/>
                <a:ea typeface="Calibri"/>
                <a:cs typeface="Calibri"/>
                <a:sym typeface="Calibri"/>
              </a:rPr>
              <a:t>increasing salience of adoption with age.</a:t>
            </a:r>
            <a:endParaRPr sz="111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This was a study I conducted of a national sample of adopted adults in the U.S.</a:t>
            </a:r>
            <a:endParaRPr/>
          </a:p>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indent="0" lvl="0" marL="0" rtl="0" algn="l">
              <a:lnSpc>
                <a:spcPct val="90000"/>
              </a:lnSpc>
              <a:spcBef>
                <a:spcPts val="0"/>
              </a:spcBef>
              <a:spcAft>
                <a:spcPts val="0"/>
              </a:spcAft>
              <a:buSzPts val="1400"/>
              <a:buNone/>
            </a:pPr>
            <a:r>
              <a:rPr b="1" lang="en-US" sz="1110">
                <a:solidFill>
                  <a:schemeClr val="dk1"/>
                </a:solidFill>
                <a:latin typeface="Calibri"/>
                <a:ea typeface="Calibri"/>
                <a:cs typeface="Calibri"/>
                <a:sym typeface="Calibri"/>
              </a:rPr>
              <a:t>Roughly half of respondents</a:t>
            </a:r>
            <a:r>
              <a:rPr lang="en-US" sz="1110">
                <a:solidFill>
                  <a:schemeClr val="dk1"/>
                </a:solidFill>
                <a:latin typeface="Calibri"/>
                <a:ea typeface="Calibri"/>
                <a:cs typeface="Calibri"/>
                <a:sym typeface="Calibri"/>
              </a:rPr>
              <a:t> were born in South Korea and adopted by two White parents (N=179) and half were White respondents born in the U.S. and adopted by two white parents (N=156). . </a:t>
            </a:r>
            <a:endParaRPr/>
          </a:p>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The importance of </a:t>
            </a:r>
            <a:r>
              <a:rPr b="1" lang="en-US" sz="1110">
                <a:solidFill>
                  <a:schemeClr val="dk1"/>
                </a:solidFill>
                <a:latin typeface="Calibri"/>
                <a:ea typeface="Calibri"/>
                <a:cs typeface="Calibri"/>
                <a:sym typeface="Calibri"/>
              </a:rPr>
              <a:t>adoption as an identity</a:t>
            </a:r>
            <a:r>
              <a:rPr lang="en-US" sz="1110">
                <a:solidFill>
                  <a:schemeClr val="dk1"/>
                </a:solidFill>
                <a:latin typeface="Calibri"/>
                <a:ea typeface="Calibri"/>
                <a:cs typeface="Calibri"/>
                <a:sym typeface="Calibri"/>
              </a:rPr>
              <a:t> – that is understanding why a person was placed outside of the care of their biological family – clearly increases with age. </a:t>
            </a:r>
            <a:endParaRPr/>
          </a:p>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indent="0" lvl="0" marL="0" rtl="0" algn="l">
              <a:lnSpc>
                <a:spcPct val="90000"/>
              </a:lnSpc>
              <a:spcBef>
                <a:spcPts val="0"/>
              </a:spcBef>
              <a:spcAft>
                <a:spcPts val="0"/>
              </a:spcAft>
              <a:buSzPts val="1400"/>
              <a:buNone/>
            </a:pPr>
            <a:r>
              <a:rPr b="1" lang="en-US" sz="1110">
                <a:solidFill>
                  <a:schemeClr val="dk1"/>
                </a:solidFill>
                <a:latin typeface="Calibri"/>
                <a:ea typeface="Calibri"/>
                <a:cs typeface="Calibri"/>
                <a:sym typeface="Calibri"/>
              </a:rPr>
              <a:t>For White adoptees –</a:t>
            </a:r>
            <a:r>
              <a:rPr lang="en-US" sz="1110">
                <a:solidFill>
                  <a:schemeClr val="dk1"/>
                </a:solidFill>
                <a:latin typeface="Calibri"/>
                <a:ea typeface="Calibri"/>
                <a:cs typeface="Calibri"/>
                <a:sym typeface="Calibri"/>
              </a:rPr>
              <a:t> who are most similar to Korean children adopted into Korean families in that they look racially similar to their adoptive parents –</a:t>
            </a:r>
            <a:r>
              <a:rPr b="1" lang="en-US" sz="1110">
                <a:solidFill>
                  <a:schemeClr val="dk1"/>
                </a:solidFill>
                <a:latin typeface="Calibri"/>
                <a:ea typeface="Calibri"/>
                <a:cs typeface="Calibri"/>
                <a:sym typeface="Calibri"/>
              </a:rPr>
              <a:t>being adopted is more important than for the transracial Korean adoptees at earlier ages.  </a:t>
            </a:r>
            <a:endParaRPr sz="111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400"/>
              <a:buNone/>
            </a:pPr>
            <a:r>
              <a:rPr b="1" lang="en-US" sz="1110">
                <a:solidFill>
                  <a:schemeClr val="dk1"/>
                </a:solidFill>
                <a:latin typeface="Calibri"/>
                <a:ea typeface="Calibri"/>
                <a:cs typeface="Calibri"/>
                <a:sym typeface="Calibri"/>
              </a:rPr>
              <a:t> </a:t>
            </a:r>
            <a:endParaRPr sz="111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But for both groups entering elementary school nearly half of White adoptees indicate adoption became more important to them. </a:t>
            </a:r>
            <a:endParaRPr/>
          </a:p>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indent="0" lvl="0" marL="0" rtl="0" algn="l">
              <a:lnSpc>
                <a:spcPct val="90000"/>
              </a:lnSpc>
              <a:spcBef>
                <a:spcPts val="0"/>
              </a:spcBef>
              <a:spcAft>
                <a:spcPts val="0"/>
              </a:spcAft>
              <a:buSzPts val="1400"/>
              <a:buNone/>
            </a:pPr>
            <a:r>
              <a:rPr b="1" lang="en-US" sz="1110">
                <a:solidFill>
                  <a:schemeClr val="dk1"/>
                </a:solidFill>
                <a:latin typeface="Calibri"/>
                <a:ea typeface="Calibri"/>
                <a:cs typeface="Calibri"/>
                <a:sym typeface="Calibri"/>
              </a:rPr>
              <a:t>By middle school, half of Korean (49%) and White (56%) respondents indicated their adoptive identity had become “important/very important” to them, </a:t>
            </a:r>
            <a:r>
              <a:rPr lang="en-US" sz="1110">
                <a:solidFill>
                  <a:schemeClr val="dk1"/>
                </a:solidFill>
                <a:latin typeface="Calibri"/>
                <a:ea typeface="Calibri"/>
                <a:cs typeface="Calibri"/>
                <a:sym typeface="Calibri"/>
              </a:rPr>
              <a:t>and about</a:t>
            </a:r>
            <a:r>
              <a:rPr b="1" lang="en-US" sz="1110">
                <a:solidFill>
                  <a:schemeClr val="dk1"/>
                </a:solidFill>
                <a:latin typeface="Calibri"/>
                <a:ea typeface="Calibri"/>
                <a:cs typeface="Calibri"/>
                <a:sym typeface="Calibri"/>
              </a:rPr>
              <a:t> 60 percent from both groups indicated their adoptive identity had become important by high school.</a:t>
            </a:r>
            <a:r>
              <a:rPr lang="en-US" sz="1110">
                <a:solidFill>
                  <a:schemeClr val="dk1"/>
                </a:solidFill>
                <a:latin typeface="Calibri"/>
                <a:ea typeface="Calibri"/>
                <a:cs typeface="Calibri"/>
                <a:sym typeface="Calibri"/>
              </a:rPr>
              <a:t> </a:t>
            </a:r>
            <a:endParaRPr/>
          </a:p>
          <a:p>
            <a:pPr indent="0" lvl="0" marL="0" rtl="0" algn="l">
              <a:lnSpc>
                <a:spcPct val="90000"/>
              </a:lnSpc>
              <a:spcBef>
                <a:spcPts val="0"/>
              </a:spcBef>
              <a:spcAft>
                <a:spcPts val="0"/>
              </a:spcAft>
              <a:buSzPts val="1400"/>
              <a:buNone/>
            </a:pPr>
            <a:r>
              <a:t/>
            </a:r>
            <a:endParaRPr sz="1110"/>
          </a:p>
        </p:txBody>
      </p:sp>
      <p:sp>
        <p:nvSpPr>
          <p:cNvPr id="304" name="Google Shape;30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lnSpc>
                <a:spcPct val="100000"/>
              </a:lnSpc>
              <a:spcBef>
                <a:spcPts val="0"/>
              </a:spcBef>
              <a:spcAft>
                <a:spcPts val="0"/>
              </a:spcAft>
              <a:buClr>
                <a:schemeClr val="dk1"/>
              </a:buClr>
              <a:buSzPts val="1200"/>
              <a:buFont typeface="Calibri"/>
              <a:buNone/>
            </a:pPr>
            <a:r>
              <a:t/>
            </a:r>
            <a:endParaRPr/>
          </a:p>
        </p:txBody>
      </p:sp>
      <p:sp>
        <p:nvSpPr>
          <p:cNvPr id="334" name="Google Shape;33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Belonging: “Being the only 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Exploration:  Of our birth culture (camps and trips to Korean) and our adoption (establishing F-4 visas, helping adoptees search for birth family)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Knowledge: about adoption politics, international adoption practices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Power: Strength in numbers which can ultimately lead to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CHANGE: we often disagree how to make this change. Some of us the true change is to stop the practice, for others it is to work within the practice. For others it is to promote the practice. </a:t>
            </a:r>
            <a:endParaRPr/>
          </a:p>
        </p:txBody>
      </p:sp>
      <p:sp>
        <p:nvSpPr>
          <p:cNvPr id="359" name="Google Shape;35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With the internet adoptee community EXPLODED – connections sought for Gathering were transplated or expontial grew with the internet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No longer had travel to a gathering to share a common narrative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Helped with information sharing </a:t>
            </a:r>
            <a:endParaRPr/>
          </a:p>
        </p:txBody>
      </p:sp>
      <p:sp>
        <p:nvSpPr>
          <p:cNvPr id="418" name="Google Shape;41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2d627e9b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2d627e9ba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2d627e9ba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400"/>
              <a:buNone/>
            </a:pPr>
            <a:r>
              <a:rPr b="1" lang="en-US" sz="1110">
                <a:solidFill>
                  <a:schemeClr val="dk1"/>
                </a:solidFill>
                <a:latin typeface="Calibri"/>
                <a:ea typeface="Calibri"/>
                <a:cs typeface="Calibri"/>
                <a:sym typeface="Calibri"/>
              </a:rPr>
              <a:t>WHY I CARE ABOUT ADOLESCENTS IN ORPHANAGES AND ADOPTIVE FAMILIES IN KOREA</a:t>
            </a:r>
            <a:endParaRPr sz="111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en-US" sz="1110">
                <a:solidFill>
                  <a:schemeClr val="dk1"/>
                </a:solidFill>
                <a:latin typeface="Calibri"/>
                <a:ea typeface="Calibri"/>
                <a:cs typeface="Calibri"/>
                <a:sym typeface="Calibri"/>
              </a:rPr>
              <a:t>TRANSITION: But, before I start, I thought I would briefly share with you </a:t>
            </a:r>
            <a:r>
              <a:rPr b="1" lang="en-US" sz="1110">
                <a:solidFill>
                  <a:schemeClr val="dk1"/>
                </a:solidFill>
                <a:latin typeface="Calibri"/>
                <a:ea typeface="Calibri"/>
                <a:cs typeface="Calibri"/>
                <a:sym typeface="Calibri"/>
              </a:rPr>
              <a:t>why I’m so interested in adolescents in orphanages and adoptive families in Korea.</a:t>
            </a:r>
            <a:endParaRPr sz="111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en-US" sz="1110">
                <a:solidFill>
                  <a:schemeClr val="dk1"/>
                </a:solidFill>
                <a:latin typeface="Calibri"/>
                <a:ea typeface="Calibri"/>
                <a:cs typeface="Calibri"/>
                <a:sym typeface="Calibri"/>
              </a:rPr>
              <a:t>My interest in this area is </a:t>
            </a:r>
            <a:r>
              <a:rPr b="1" lang="en-US" sz="1110">
                <a:solidFill>
                  <a:schemeClr val="dk1"/>
                </a:solidFill>
                <a:latin typeface="Calibri"/>
                <a:ea typeface="Calibri"/>
                <a:cs typeface="Calibri"/>
                <a:sym typeface="Calibri"/>
              </a:rPr>
              <a:t>personal and professional</a:t>
            </a:r>
            <a:r>
              <a:rPr lang="en-US" sz="1110">
                <a:solidFill>
                  <a:schemeClr val="dk1"/>
                </a:solidFill>
                <a:latin typeface="Calibri"/>
                <a:ea typeface="Calibri"/>
                <a:cs typeface="Calibri"/>
                <a:sym typeface="Calibri"/>
              </a:rPr>
              <a:t>. I was adopted from Korea when I was 3 1⁄2 and grew up in a nice Irish Catholic family in the suburbs of New York City – guess who is me in the </a:t>
            </a:r>
            <a:r>
              <a:rPr b="1" lang="en-US" sz="1110">
                <a:solidFill>
                  <a:schemeClr val="dk1"/>
                </a:solidFill>
                <a:latin typeface="Calibri"/>
                <a:ea typeface="Calibri"/>
                <a:cs typeface="Calibri"/>
                <a:sym typeface="Calibri"/>
              </a:rPr>
              <a:t>photo on the right.</a:t>
            </a:r>
            <a:r>
              <a:rPr lang="en-US" sz="1110">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1110">
                <a:solidFill>
                  <a:schemeClr val="dk1"/>
                </a:solidFill>
                <a:latin typeface="Calibri"/>
                <a:ea typeface="Calibri"/>
                <a:cs typeface="Calibri"/>
                <a:sym typeface="Calibri"/>
              </a:rPr>
              <a:t>But before I was adopted I lived with my birth parents and was placed in an orphanage for about 6 months before I was adopted. </a:t>
            </a:r>
            <a:r>
              <a:rPr b="1" lang="en-US" sz="1110">
                <a:solidFill>
                  <a:schemeClr val="dk1"/>
                </a:solidFill>
                <a:latin typeface="Calibri"/>
                <a:ea typeface="Calibri"/>
                <a:cs typeface="Calibri"/>
                <a:sym typeface="Calibri"/>
              </a:rPr>
              <a:t>That’s me first row left.</a:t>
            </a:r>
            <a:r>
              <a:rPr lang="en-US" sz="1110">
                <a:solidFill>
                  <a:schemeClr val="dk1"/>
                </a:solidFill>
                <a:latin typeface="Calibri"/>
                <a:ea typeface="Calibri"/>
                <a:cs typeface="Calibri"/>
                <a:sym typeface="Calibri"/>
              </a:rPr>
              <a:t> </a:t>
            </a:r>
            <a:endParaRPr/>
          </a:p>
          <a:p>
            <a:pPr indent="0" lvl="0" marL="0" rtl="0" algn="l">
              <a:lnSpc>
                <a:spcPct val="80000"/>
              </a:lnSpc>
              <a:spcBef>
                <a:spcPts val="0"/>
              </a:spcBef>
              <a:spcAft>
                <a:spcPts val="0"/>
              </a:spcAft>
              <a:buSzPts val="1400"/>
              <a:buNone/>
            </a:pPr>
            <a:r>
              <a:rPr lang="en-US" sz="1110">
                <a:solidFill>
                  <a:schemeClr val="dk1"/>
                </a:solidFill>
                <a:latin typeface="Calibri"/>
                <a:ea typeface="Calibri"/>
                <a:cs typeface="Calibri"/>
                <a:sym typeface="Calibri"/>
              </a:rPr>
              <a:t>It was in my </a:t>
            </a:r>
            <a:r>
              <a:rPr b="1" lang="en-US" sz="1110">
                <a:solidFill>
                  <a:schemeClr val="dk1"/>
                </a:solidFill>
                <a:latin typeface="Calibri"/>
                <a:ea typeface="Calibri"/>
                <a:cs typeface="Calibri"/>
                <a:sym typeface="Calibri"/>
              </a:rPr>
              <a:t>late adolescence a</a:t>
            </a:r>
            <a:r>
              <a:rPr lang="en-US" sz="1110">
                <a:solidFill>
                  <a:schemeClr val="dk1"/>
                </a:solidFill>
                <a:latin typeface="Calibri"/>
                <a:ea typeface="Calibri"/>
                <a:cs typeface="Calibri"/>
                <a:sym typeface="Calibri"/>
              </a:rPr>
              <a:t>nd particularly in college, when I began to </a:t>
            </a:r>
            <a:r>
              <a:rPr b="1" lang="en-US" sz="1110">
                <a:solidFill>
                  <a:schemeClr val="dk1"/>
                </a:solidFill>
                <a:latin typeface="Calibri"/>
                <a:ea typeface="Calibri"/>
                <a:cs typeface="Calibri"/>
                <a:sym typeface="Calibri"/>
              </a:rPr>
              <a:t>actively try to understand </a:t>
            </a:r>
            <a:r>
              <a:rPr lang="en-US" sz="1110">
                <a:solidFill>
                  <a:schemeClr val="dk1"/>
                </a:solidFill>
                <a:latin typeface="Calibri"/>
                <a:ea typeface="Calibri"/>
                <a:cs typeface="Calibri"/>
                <a:sym typeface="Calibri"/>
              </a:rPr>
              <a:t>the complexities of my life because of my adoption.</a:t>
            </a:r>
            <a:endParaRPr/>
          </a:p>
          <a:p>
            <a:pPr indent="0" lvl="0" marL="0" rtl="0" algn="l">
              <a:lnSpc>
                <a:spcPct val="80000"/>
              </a:lnSpc>
              <a:spcBef>
                <a:spcPts val="0"/>
              </a:spcBef>
              <a:spcAft>
                <a:spcPts val="0"/>
              </a:spcAft>
              <a:buSzPts val="1400"/>
              <a:buNone/>
            </a:pPr>
            <a:r>
              <a:rPr lang="en-US" sz="1110">
                <a:solidFill>
                  <a:schemeClr val="dk1"/>
                </a:solidFill>
                <a:latin typeface="Calibri"/>
                <a:ea typeface="Calibri"/>
                <a:cs typeface="Calibri"/>
                <a:sym typeface="Calibri"/>
              </a:rPr>
              <a:t>This exploration </a:t>
            </a:r>
            <a:r>
              <a:rPr b="1" lang="en-US" sz="1110">
                <a:solidFill>
                  <a:schemeClr val="dk1"/>
                </a:solidFill>
                <a:latin typeface="Calibri"/>
                <a:ea typeface="Calibri"/>
                <a:cs typeface="Calibri"/>
                <a:sym typeface="Calibri"/>
              </a:rPr>
              <a:t>laid the foundation for a non-profit organization I started in 1996 for adult international adoptees in New York City.</a:t>
            </a:r>
            <a:endParaRPr sz="111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b="1" lang="en-US" sz="1110">
                <a:solidFill>
                  <a:schemeClr val="dk1"/>
                </a:solidFill>
                <a:latin typeface="Calibri"/>
                <a:ea typeface="Calibri"/>
                <a:cs typeface="Calibri"/>
                <a:sym typeface="Calibri"/>
              </a:rPr>
              <a:t>The name of the organization – Also-Known-As – </a:t>
            </a:r>
            <a:r>
              <a:rPr lang="en-US" sz="1110">
                <a:solidFill>
                  <a:schemeClr val="dk1"/>
                </a:solidFill>
                <a:latin typeface="Calibri"/>
                <a:ea typeface="Calibri"/>
                <a:cs typeface="Calibri"/>
                <a:sym typeface="Calibri"/>
              </a:rPr>
              <a:t>speaks to the multiple identities we have but are </a:t>
            </a:r>
            <a:r>
              <a:rPr b="1" lang="en-US" sz="1110">
                <a:solidFill>
                  <a:schemeClr val="dk1"/>
                </a:solidFill>
                <a:latin typeface="Calibri"/>
                <a:ea typeface="Calibri"/>
                <a:cs typeface="Calibri"/>
                <a:sym typeface="Calibri"/>
              </a:rPr>
              <a:t>not apparent on our surface</a:t>
            </a:r>
            <a:r>
              <a:rPr lang="en-US" sz="1110">
                <a:solidFill>
                  <a:schemeClr val="dk1"/>
                </a:solidFill>
                <a:latin typeface="Calibri"/>
                <a:ea typeface="Calibri"/>
                <a:cs typeface="Calibri"/>
                <a:sym typeface="Calibri"/>
              </a:rPr>
              <a:t>. I am Hollee McGinnis, but I am also-known-As Lee Hwa Yeong, which is my Korean Birth name.</a:t>
            </a:r>
            <a:endParaRPr/>
          </a:p>
          <a:p>
            <a:pPr indent="0" lvl="0" marL="0" rtl="0" algn="l">
              <a:lnSpc>
                <a:spcPct val="80000"/>
              </a:lnSpc>
              <a:spcBef>
                <a:spcPts val="0"/>
              </a:spcBef>
              <a:spcAft>
                <a:spcPts val="0"/>
              </a:spcAft>
              <a:buSzPts val="1400"/>
              <a:buNone/>
            </a:pPr>
            <a:r>
              <a:rPr lang="en-US" sz="1110">
                <a:solidFill>
                  <a:schemeClr val="dk1"/>
                </a:solidFill>
                <a:latin typeface="Calibri"/>
                <a:ea typeface="Calibri"/>
                <a:cs typeface="Calibri"/>
                <a:sym typeface="Calibri"/>
              </a:rPr>
              <a:t>I started the organization to </a:t>
            </a:r>
            <a:r>
              <a:rPr b="1" lang="en-US" sz="1110">
                <a:solidFill>
                  <a:schemeClr val="dk1"/>
                </a:solidFill>
                <a:latin typeface="Calibri"/>
                <a:ea typeface="Calibri"/>
                <a:cs typeface="Calibri"/>
                <a:sym typeface="Calibri"/>
              </a:rPr>
              <a:t>help the next generation of international adoptees </a:t>
            </a:r>
            <a:r>
              <a:rPr lang="en-US" sz="1110">
                <a:solidFill>
                  <a:schemeClr val="dk1"/>
                </a:solidFill>
                <a:latin typeface="Calibri"/>
                <a:ea typeface="Calibri"/>
                <a:cs typeface="Calibri"/>
                <a:sym typeface="Calibri"/>
              </a:rPr>
              <a:t>and </a:t>
            </a:r>
            <a:r>
              <a:rPr b="1" lang="en-US" sz="1110">
                <a:solidFill>
                  <a:schemeClr val="dk1"/>
                </a:solidFill>
                <a:latin typeface="Calibri"/>
                <a:ea typeface="Calibri"/>
                <a:cs typeface="Calibri"/>
                <a:sym typeface="Calibri"/>
              </a:rPr>
              <a:t>build a community for people </a:t>
            </a:r>
            <a:r>
              <a:rPr lang="en-US" sz="1110">
                <a:solidFill>
                  <a:schemeClr val="dk1"/>
                </a:solidFill>
                <a:latin typeface="Calibri"/>
                <a:ea typeface="Calibri"/>
                <a:cs typeface="Calibri"/>
                <a:sym typeface="Calibri"/>
              </a:rPr>
              <a:t>whose lives bridge more than one nation, culture and race through adoption.</a:t>
            </a:r>
            <a:endParaRPr/>
          </a:p>
          <a:p>
            <a:pPr indent="0" lvl="0" marL="0" rtl="0" algn="l">
              <a:lnSpc>
                <a:spcPct val="80000"/>
              </a:lnSpc>
              <a:spcBef>
                <a:spcPts val="0"/>
              </a:spcBef>
              <a:spcAft>
                <a:spcPts val="0"/>
              </a:spcAft>
              <a:buSzPts val="1400"/>
              <a:buNone/>
            </a:pPr>
            <a:r>
              <a:rPr b="1" lang="en-US" sz="1110">
                <a:solidFill>
                  <a:schemeClr val="dk1"/>
                </a:solidFill>
                <a:latin typeface="Calibri"/>
                <a:ea typeface="Calibri"/>
                <a:cs typeface="Calibri"/>
                <a:sym typeface="Calibri"/>
              </a:rPr>
              <a:t>Through the organization in 2000 </a:t>
            </a:r>
            <a:r>
              <a:rPr lang="en-US" sz="1110">
                <a:solidFill>
                  <a:schemeClr val="dk1"/>
                </a:solidFill>
                <a:latin typeface="Calibri"/>
                <a:ea typeface="Calibri"/>
                <a:cs typeface="Calibri"/>
                <a:sym typeface="Calibri"/>
              </a:rPr>
              <a:t>I had the opportunity to take a group of </a:t>
            </a:r>
            <a:r>
              <a:rPr b="1" lang="en-US" sz="1110">
                <a:solidFill>
                  <a:schemeClr val="dk1"/>
                </a:solidFill>
                <a:latin typeface="Calibri"/>
                <a:ea typeface="Calibri"/>
                <a:cs typeface="Calibri"/>
                <a:sym typeface="Calibri"/>
              </a:rPr>
              <a:t>adult adoptees on a motherland tour to Korea</a:t>
            </a:r>
            <a:r>
              <a:rPr lang="en-US" sz="1110">
                <a:solidFill>
                  <a:schemeClr val="dk1"/>
                </a:solidFill>
                <a:latin typeface="Calibri"/>
                <a:ea typeface="Calibri"/>
                <a:cs typeface="Calibri"/>
                <a:sym typeface="Calibri"/>
              </a:rPr>
              <a:t>.</a:t>
            </a:r>
            <a:endParaRPr/>
          </a:p>
          <a:p>
            <a:pPr indent="0" lvl="0" marL="0" rtl="0" algn="l">
              <a:lnSpc>
                <a:spcPct val="80000"/>
              </a:lnSpc>
              <a:spcBef>
                <a:spcPts val="0"/>
              </a:spcBef>
              <a:spcAft>
                <a:spcPts val="0"/>
              </a:spcAft>
              <a:buSzPts val="1400"/>
              <a:buNone/>
            </a:pPr>
            <a:r>
              <a:rPr lang="en-US" sz="1110">
                <a:solidFill>
                  <a:schemeClr val="dk1"/>
                </a:solidFill>
                <a:latin typeface="Calibri"/>
                <a:ea typeface="Calibri"/>
                <a:cs typeface="Calibri"/>
                <a:sym typeface="Calibri"/>
              </a:rPr>
              <a:t>And on </a:t>
            </a:r>
            <a:r>
              <a:rPr b="1" lang="en-US" sz="1110">
                <a:solidFill>
                  <a:schemeClr val="dk1"/>
                </a:solidFill>
                <a:latin typeface="Calibri"/>
                <a:ea typeface="Calibri"/>
                <a:cs typeface="Calibri"/>
                <a:sym typeface="Calibri"/>
              </a:rPr>
              <a:t>that visit I </a:t>
            </a:r>
            <a:r>
              <a:rPr lang="en-US" sz="1110">
                <a:solidFill>
                  <a:schemeClr val="dk1"/>
                </a:solidFill>
                <a:latin typeface="Calibri"/>
                <a:ea typeface="Calibri"/>
                <a:cs typeface="Calibri"/>
                <a:sym typeface="Calibri"/>
              </a:rPr>
              <a:t>saw my first orphanage – a baby home in Cheonju. </a:t>
            </a:r>
            <a:r>
              <a:rPr b="1" lang="en-US" sz="1110">
                <a:solidFill>
                  <a:schemeClr val="dk1"/>
                </a:solidFill>
                <a:latin typeface="Calibri"/>
                <a:ea typeface="Calibri"/>
                <a:cs typeface="Calibri"/>
                <a:sym typeface="Calibri"/>
              </a:rPr>
              <a:t>Some of the children would cling to me and others seemed to ignore us. </a:t>
            </a:r>
            <a:endParaRPr sz="1110">
              <a:solidFill>
                <a:schemeClr val="dk1"/>
              </a:solidFill>
              <a:latin typeface="Calibri"/>
              <a:ea typeface="Calibri"/>
              <a:cs typeface="Calibri"/>
              <a:sym typeface="Calibri"/>
            </a:endParaRPr>
          </a:p>
          <a:p>
            <a:pPr indent="0" lvl="0" marL="0" rtl="0" algn="l">
              <a:lnSpc>
                <a:spcPct val="80000"/>
              </a:lnSpc>
              <a:spcBef>
                <a:spcPts val="0"/>
              </a:spcBef>
              <a:spcAft>
                <a:spcPts val="0"/>
              </a:spcAft>
              <a:buSzPts val="1400"/>
              <a:buNone/>
            </a:pPr>
            <a:r>
              <a:rPr lang="en-US" sz="1110">
                <a:solidFill>
                  <a:schemeClr val="dk1"/>
                </a:solidFill>
                <a:latin typeface="Calibri"/>
                <a:ea typeface="Calibri"/>
                <a:cs typeface="Calibri"/>
                <a:sym typeface="Calibri"/>
              </a:rPr>
              <a:t>Seeing those children convinced me I had to go back to school and get my </a:t>
            </a:r>
            <a:r>
              <a:rPr b="1" lang="en-US" sz="1110">
                <a:solidFill>
                  <a:schemeClr val="dk1"/>
                </a:solidFill>
                <a:latin typeface="Calibri"/>
                <a:ea typeface="Calibri"/>
                <a:cs typeface="Calibri"/>
                <a:sym typeface="Calibri"/>
              </a:rPr>
              <a:t>master’s in social work </a:t>
            </a:r>
            <a:r>
              <a:rPr lang="en-US" sz="1110">
                <a:solidFill>
                  <a:schemeClr val="dk1"/>
                </a:solidFill>
                <a:latin typeface="Calibri"/>
                <a:ea typeface="Calibri"/>
                <a:cs typeface="Calibri"/>
                <a:sym typeface="Calibri"/>
              </a:rPr>
              <a:t>because I realized there </a:t>
            </a:r>
            <a:r>
              <a:rPr b="1" lang="en-US" sz="1110">
                <a:solidFill>
                  <a:schemeClr val="dk1"/>
                </a:solidFill>
                <a:latin typeface="Calibri"/>
                <a:ea typeface="Calibri"/>
                <a:cs typeface="Calibri"/>
                <a:sym typeface="Calibri"/>
              </a:rPr>
              <a:t>were much broader issues </a:t>
            </a:r>
            <a:r>
              <a:rPr lang="en-US" sz="1110">
                <a:solidFill>
                  <a:schemeClr val="dk1"/>
                </a:solidFill>
                <a:latin typeface="Calibri"/>
                <a:ea typeface="Calibri"/>
                <a:cs typeface="Calibri"/>
                <a:sym typeface="Calibri"/>
              </a:rPr>
              <a:t>and that international adoption was just the </a:t>
            </a:r>
            <a:r>
              <a:rPr b="1" lang="en-US" sz="1110">
                <a:solidFill>
                  <a:schemeClr val="dk1"/>
                </a:solidFill>
                <a:latin typeface="Calibri"/>
                <a:ea typeface="Calibri"/>
                <a:cs typeface="Calibri"/>
                <a:sym typeface="Calibri"/>
              </a:rPr>
              <a:t>tip of the iceberg of the larger problem </a:t>
            </a:r>
            <a:r>
              <a:rPr lang="en-US" sz="1110">
                <a:solidFill>
                  <a:schemeClr val="dk1"/>
                </a:solidFill>
                <a:latin typeface="Calibri"/>
                <a:ea typeface="Calibri"/>
                <a:cs typeface="Calibri"/>
                <a:sym typeface="Calibri"/>
              </a:rPr>
              <a:t>of caring for children without parental care.</a:t>
            </a:r>
            <a:endParaRPr/>
          </a:p>
          <a:p>
            <a:pPr indent="0" lvl="0" marL="0" rtl="0" algn="l">
              <a:lnSpc>
                <a:spcPct val="80000"/>
              </a:lnSpc>
              <a:spcBef>
                <a:spcPts val="0"/>
              </a:spcBef>
              <a:spcAft>
                <a:spcPts val="0"/>
              </a:spcAft>
              <a:buSzPts val="1400"/>
              <a:buNone/>
            </a:pPr>
            <a:r>
              <a:t/>
            </a:r>
            <a:endParaRPr sz="1110"/>
          </a:p>
        </p:txBody>
      </p:sp>
      <p:sp>
        <p:nvSpPr>
          <p:cNvPr id="195" name="Google Shape;19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Job Talk - Slides - 2016-12-10 v12</a:t>
            </a:r>
            <a:endParaRPr/>
          </a:p>
        </p:txBody>
      </p:sp>
      <p:sp>
        <p:nvSpPr>
          <p:cNvPr id="207" name="Google Shape;207;p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12/7/22</a:t>
            </a:r>
            <a:endParaRPr/>
          </a:p>
        </p:txBody>
      </p:sp>
      <p:sp>
        <p:nvSpPr>
          <p:cNvPr id="208" name="Google Shape;20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RISE OF ADOPTEE LED ORGANIZATIONS: Our presentation focuses on USA based Korean adoptees but it is important to note that the first Korean adoptee associations were started in Europe. Euro-Korean League was important for founding of GOAL in Korea – we will talk more about that later. </a:t>
            </a:r>
            <a:endParaRPr/>
          </a:p>
        </p:txBody>
      </p:sp>
      <p:sp>
        <p:nvSpPr>
          <p:cNvPr id="219" name="Google Shape;2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2004 Gathering also contributed to launch of Activists Groups in Korea</a:t>
            </a:r>
            <a:endParaRPr/>
          </a:p>
        </p:txBody>
      </p:sp>
      <p:sp>
        <p:nvSpPr>
          <p:cNvPr id="249" name="Google Shape;24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2000">
              <a:latin typeface="Arial"/>
              <a:ea typeface="Arial"/>
              <a:cs typeface="Arial"/>
              <a:sym typeface="Arial"/>
            </a:endParaRPr>
          </a:p>
        </p:txBody>
      </p:sp>
      <p:sp>
        <p:nvSpPr>
          <p:cNvPr id="262" name="Google Shape;26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7200"/>
              <a:buFont typeface="Century Gothic"/>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SzPts val="1600"/>
              <a:buNone/>
              <a:defRPr cap="none">
                <a:solidFill>
                  <a:schemeClr val="accent1"/>
                </a:solidFill>
              </a:defRPr>
            </a:lvl1pPr>
            <a:lvl2pPr lvl="1" algn="ctr">
              <a:lnSpc>
                <a:spcPct val="100000"/>
              </a:lnSpc>
              <a:spcBef>
                <a:spcPts val="1000"/>
              </a:spcBef>
              <a:spcAft>
                <a:spcPts val="0"/>
              </a:spcAft>
              <a:buSzPts val="1440"/>
              <a:buNone/>
              <a:defRPr>
                <a:solidFill>
                  <a:schemeClr val="lt1"/>
                </a:solidFill>
              </a:defRPr>
            </a:lvl2pPr>
            <a:lvl3pPr lvl="2" algn="ctr">
              <a:lnSpc>
                <a:spcPct val="100000"/>
              </a:lnSpc>
              <a:spcBef>
                <a:spcPts val="1000"/>
              </a:spcBef>
              <a:spcAft>
                <a:spcPts val="0"/>
              </a:spcAft>
              <a:buSzPts val="1280"/>
              <a:buNone/>
              <a:defRPr>
                <a:solidFill>
                  <a:schemeClr val="lt1"/>
                </a:solidFill>
              </a:defRPr>
            </a:lvl3pPr>
            <a:lvl4pPr lvl="3" algn="ctr">
              <a:lnSpc>
                <a:spcPct val="100000"/>
              </a:lnSpc>
              <a:spcBef>
                <a:spcPts val="1000"/>
              </a:spcBef>
              <a:spcAft>
                <a:spcPts val="0"/>
              </a:spcAft>
              <a:buSzPts val="1120"/>
              <a:buNone/>
              <a:defRPr>
                <a:solidFill>
                  <a:schemeClr val="lt1"/>
                </a:solidFill>
              </a:defRPr>
            </a:lvl4pPr>
            <a:lvl5pPr lvl="4" algn="ctr">
              <a:lnSpc>
                <a:spcPct val="100000"/>
              </a:lnSpc>
              <a:spcBef>
                <a:spcPts val="1000"/>
              </a:spcBef>
              <a:spcAft>
                <a:spcPts val="0"/>
              </a:spcAft>
              <a:buSzPts val="1120"/>
              <a:buNone/>
              <a:defRPr>
                <a:solidFill>
                  <a:schemeClr val="lt1"/>
                </a:solidFill>
              </a:defRPr>
            </a:lvl5pPr>
            <a:lvl6pPr lvl="5" algn="ctr">
              <a:lnSpc>
                <a:spcPct val="100000"/>
              </a:lnSpc>
              <a:spcBef>
                <a:spcPts val="1000"/>
              </a:spcBef>
              <a:spcAft>
                <a:spcPts val="0"/>
              </a:spcAft>
              <a:buSzPts val="1120"/>
              <a:buNone/>
              <a:defRPr>
                <a:solidFill>
                  <a:schemeClr val="lt1"/>
                </a:solidFill>
              </a:defRPr>
            </a:lvl6pPr>
            <a:lvl7pPr lvl="6" algn="ctr">
              <a:lnSpc>
                <a:spcPct val="100000"/>
              </a:lnSpc>
              <a:spcBef>
                <a:spcPts val="1000"/>
              </a:spcBef>
              <a:spcAft>
                <a:spcPts val="0"/>
              </a:spcAft>
              <a:buSzPts val="1120"/>
              <a:buNone/>
              <a:defRPr>
                <a:solidFill>
                  <a:schemeClr val="lt1"/>
                </a:solidFill>
              </a:defRPr>
            </a:lvl7pPr>
            <a:lvl8pPr lvl="7" algn="ctr">
              <a:lnSpc>
                <a:spcPct val="100000"/>
              </a:lnSpc>
              <a:spcBef>
                <a:spcPts val="1000"/>
              </a:spcBef>
              <a:spcAft>
                <a:spcPts val="0"/>
              </a:spcAft>
              <a:buSzPts val="1120"/>
              <a:buNone/>
              <a:defRPr>
                <a:solidFill>
                  <a:schemeClr val="lt1"/>
                </a:solidFill>
              </a:defRPr>
            </a:lvl8pPr>
            <a:lvl9pPr lvl="8" algn="ctr">
              <a:lnSpc>
                <a:spcPct val="100000"/>
              </a:lnSpc>
              <a:spcBef>
                <a:spcPts val="1000"/>
              </a:spcBef>
              <a:spcAft>
                <a:spcPts val="0"/>
              </a:spcAft>
              <a:buSzPts val="1120"/>
              <a:buNone/>
              <a:defRPr>
                <a:solidFill>
                  <a:schemeClr val="lt1"/>
                </a:solidFill>
              </a:defRPr>
            </a:lvl9pPr>
          </a:lstStyle>
          <a:p/>
        </p:txBody>
      </p:sp>
      <p:sp>
        <p:nvSpPr>
          <p:cNvPr id="24" name="Google Shape;24;p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11"/>
          <p:cNvSpPr txBox="1"/>
          <p:nvPr>
            <p:ph type="title"/>
          </p:nvPr>
        </p:nvSpPr>
        <p:spPr>
          <a:xfrm>
            <a:off x="1154954" y="1447800"/>
            <a:ext cx="3401064" cy="14478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2400"/>
              <a:buFont typeface="Century Gothic"/>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1"/>
          <p:cNvSpPr txBox="1"/>
          <p:nvPr>
            <p:ph idx="1" type="body"/>
          </p:nvPr>
        </p:nvSpPr>
        <p:spPr>
          <a:xfrm>
            <a:off x="4784616" y="1447800"/>
            <a:ext cx="5195997" cy="4572000"/>
          </a:xfrm>
          <a:prstGeom prst="rect">
            <a:avLst/>
          </a:prstGeom>
          <a:noFill/>
          <a:ln>
            <a:noFill/>
          </a:ln>
        </p:spPr>
        <p:txBody>
          <a:bodyPr anchorCtr="0" anchor="ctr" bIns="45700" lIns="91425" spcFirstLastPara="1" rIns="91425" wrap="square" tIns="45700">
            <a:normAutofit/>
          </a:bodyPr>
          <a:lstStyle>
            <a:lvl1pPr indent="-330200" lvl="0" marL="457200" algn="l">
              <a:lnSpc>
                <a:spcPct val="100000"/>
              </a:lnSpc>
              <a:spcBef>
                <a:spcPts val="1000"/>
              </a:spcBef>
              <a:spcAft>
                <a:spcPts val="0"/>
              </a:spcAft>
              <a:buSzPts val="1600"/>
              <a:buChar char="►"/>
              <a:defRPr sz="2000"/>
            </a:lvl1pPr>
            <a:lvl2pPr indent="-320040" lvl="1" marL="914400" algn="l">
              <a:lnSpc>
                <a:spcPct val="100000"/>
              </a:lnSpc>
              <a:spcBef>
                <a:spcPts val="1000"/>
              </a:spcBef>
              <a:spcAft>
                <a:spcPts val="0"/>
              </a:spcAft>
              <a:buSzPts val="1440"/>
              <a:buChar char="►"/>
              <a:defRPr sz="1800"/>
            </a:lvl2pPr>
            <a:lvl3pPr indent="-309880" lvl="2" marL="1371600" algn="l">
              <a:lnSpc>
                <a:spcPct val="100000"/>
              </a:lnSpc>
              <a:spcBef>
                <a:spcPts val="1000"/>
              </a:spcBef>
              <a:spcAft>
                <a:spcPts val="0"/>
              </a:spcAft>
              <a:buSzPts val="1280"/>
              <a:buChar char="►"/>
              <a:defRPr sz="1600"/>
            </a:lvl3pPr>
            <a:lvl4pPr indent="-299719" lvl="3" marL="1828800" algn="l">
              <a:lnSpc>
                <a:spcPct val="100000"/>
              </a:lnSpc>
              <a:spcBef>
                <a:spcPts val="1000"/>
              </a:spcBef>
              <a:spcAft>
                <a:spcPts val="0"/>
              </a:spcAft>
              <a:buSzPts val="1120"/>
              <a:buChar char="►"/>
              <a:defRPr sz="1400"/>
            </a:lvl4pPr>
            <a:lvl5pPr indent="-299720" lvl="4" marL="2286000" algn="l">
              <a:lnSpc>
                <a:spcPct val="100000"/>
              </a:lnSpc>
              <a:spcBef>
                <a:spcPts val="1000"/>
              </a:spcBef>
              <a:spcAft>
                <a:spcPts val="0"/>
              </a:spcAft>
              <a:buSzPts val="1120"/>
              <a:buChar char="►"/>
              <a:defRPr sz="1400"/>
            </a:lvl5pPr>
            <a:lvl6pPr indent="-299720" lvl="5" marL="2743200" algn="l">
              <a:lnSpc>
                <a:spcPct val="100000"/>
              </a:lnSpc>
              <a:spcBef>
                <a:spcPts val="1000"/>
              </a:spcBef>
              <a:spcAft>
                <a:spcPts val="0"/>
              </a:spcAft>
              <a:buSzPts val="1120"/>
              <a:buChar char="►"/>
              <a:defRPr sz="1400"/>
            </a:lvl6pPr>
            <a:lvl7pPr indent="-299720" lvl="6" marL="3200400" algn="l">
              <a:lnSpc>
                <a:spcPct val="100000"/>
              </a:lnSpc>
              <a:spcBef>
                <a:spcPts val="1000"/>
              </a:spcBef>
              <a:spcAft>
                <a:spcPts val="0"/>
              </a:spcAft>
              <a:buSzPts val="1120"/>
              <a:buChar char="►"/>
              <a:defRPr sz="1400"/>
            </a:lvl7pPr>
            <a:lvl8pPr indent="-299720" lvl="7" marL="3657600" algn="l">
              <a:lnSpc>
                <a:spcPct val="100000"/>
              </a:lnSpc>
              <a:spcBef>
                <a:spcPts val="1000"/>
              </a:spcBef>
              <a:spcAft>
                <a:spcPts val="0"/>
              </a:spcAft>
              <a:buSzPts val="1120"/>
              <a:buChar char="►"/>
              <a:defRPr sz="1400"/>
            </a:lvl8pPr>
            <a:lvl9pPr indent="-299720" lvl="8" marL="4114800" algn="l">
              <a:lnSpc>
                <a:spcPct val="100000"/>
              </a:lnSpc>
              <a:spcBef>
                <a:spcPts val="1000"/>
              </a:spcBef>
              <a:spcAft>
                <a:spcPts val="0"/>
              </a:spcAft>
              <a:buSzPts val="1120"/>
              <a:buChar char="►"/>
              <a:defRPr sz="1400"/>
            </a:lvl9pPr>
          </a:lstStyle>
          <a:p/>
        </p:txBody>
      </p:sp>
      <p:sp>
        <p:nvSpPr>
          <p:cNvPr id="79" name="Google Shape;79;p11"/>
          <p:cNvSpPr txBox="1"/>
          <p:nvPr>
            <p:ph idx="2" type="body"/>
          </p:nvPr>
        </p:nvSpPr>
        <p:spPr>
          <a:xfrm>
            <a:off x="1154954" y="3129280"/>
            <a:ext cx="3401063" cy="289559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0" name="Google Shape;80;p1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2"/>
          <p:cNvSpPr txBox="1"/>
          <p:nvPr>
            <p:ph type="title"/>
          </p:nvPr>
        </p:nvSpPr>
        <p:spPr>
          <a:xfrm>
            <a:off x="1153907" y="1854192"/>
            <a:ext cx="5092906" cy="157480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2"/>
              </a:buClr>
              <a:buSzPts val="3600"/>
              <a:buFont typeface="Century Gothic"/>
              <a:buNone/>
              <a:defRPr b="0"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2"/>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352"/>
              </a:srgbClr>
            </a:outerShdw>
          </a:effectLst>
        </p:spPr>
      </p:sp>
      <p:sp>
        <p:nvSpPr>
          <p:cNvPr id="86" name="Google Shape;86;p12"/>
          <p:cNvSpPr txBox="1"/>
          <p:nvPr>
            <p:ph idx="1" type="body"/>
          </p:nvPr>
        </p:nvSpPr>
        <p:spPr>
          <a:xfrm>
            <a:off x="1154954" y="3657600"/>
            <a:ext cx="5084979" cy="1371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7" name="Google Shape;87;p1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90" name="Shape 90"/>
        <p:cNvGrpSpPr/>
        <p:nvPr/>
      </p:nvGrpSpPr>
      <p:grpSpPr>
        <a:xfrm>
          <a:off x="0" y="0"/>
          <a:ext cx="0" cy="0"/>
          <a:chOff x="0" y="0"/>
          <a:chExt cx="0" cy="0"/>
        </a:xfrm>
      </p:grpSpPr>
      <p:sp>
        <p:nvSpPr>
          <p:cNvPr id="91" name="Google Shape;91;p13"/>
          <p:cNvSpPr txBox="1"/>
          <p:nvPr>
            <p:ph type="title"/>
          </p:nvPr>
        </p:nvSpPr>
        <p:spPr>
          <a:xfrm>
            <a:off x="1154956" y="4800587"/>
            <a:ext cx="882565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2"/>
              </a:buClr>
              <a:buSzPts val="2400"/>
              <a:buFont typeface="Century Gothic"/>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3"/>
          <p:cNvSpPr/>
          <p:nvPr>
            <p:ph idx="2" type="pic"/>
          </p:nvPr>
        </p:nvSpPr>
        <p:spPr>
          <a:xfrm>
            <a:off x="1154955" y="685800"/>
            <a:ext cx="8825658" cy="3640666"/>
          </a:xfrm>
          <a:prstGeom prst="roundRect">
            <a:avLst>
              <a:gd fmla="val 1858" name="adj"/>
            </a:avLst>
          </a:prstGeom>
          <a:noFill/>
          <a:ln>
            <a:noFill/>
          </a:ln>
          <a:effectLst>
            <a:outerShdw blurRad="50800" rotWithShape="0" algn="tl" dir="5400000" dist="50800">
              <a:srgbClr val="000000">
                <a:alpha val="42352"/>
              </a:srgbClr>
            </a:outerShdw>
          </a:effectLst>
        </p:spPr>
      </p:sp>
      <p:sp>
        <p:nvSpPr>
          <p:cNvPr id="93" name="Google Shape;93;p13"/>
          <p:cNvSpPr txBox="1"/>
          <p:nvPr>
            <p:ph idx="1" type="body"/>
          </p:nvPr>
        </p:nvSpPr>
        <p:spPr>
          <a:xfrm>
            <a:off x="1154956" y="5367325"/>
            <a:ext cx="8825656" cy="493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94" name="Google Shape;94;p1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7" name="Shape 97"/>
        <p:cNvGrpSpPr/>
        <p:nvPr/>
      </p:nvGrpSpPr>
      <p:grpSpPr>
        <a:xfrm>
          <a:off x="0" y="0"/>
          <a:ext cx="0" cy="0"/>
          <a:chOff x="0" y="0"/>
          <a:chExt cx="0" cy="0"/>
        </a:xfrm>
      </p:grpSpPr>
      <p:sp>
        <p:nvSpPr>
          <p:cNvPr id="98" name="Google Shape;98;p14"/>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4800"/>
              <a:buFont typeface="Century Gothic"/>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00" name="Google Shape;100;p1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03" name="Shape 103"/>
        <p:cNvGrpSpPr/>
        <p:nvPr/>
      </p:nvGrpSpPr>
      <p:grpSpPr>
        <a:xfrm>
          <a:off x="0" y="0"/>
          <a:ext cx="0" cy="0"/>
          <a:chOff x="0" y="0"/>
          <a:chExt cx="0" cy="0"/>
        </a:xfrm>
      </p:grpSpPr>
      <p:sp>
        <p:nvSpPr>
          <p:cNvPr id="104" name="Google Shape;104;p15"/>
          <p:cNvSpPr txBox="1"/>
          <p:nvPr>
            <p:ph type="title"/>
          </p:nvPr>
        </p:nvSpPr>
        <p:spPr>
          <a:xfrm>
            <a:off x="1574801" y="1447800"/>
            <a:ext cx="7999315" cy="2323374"/>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4800"/>
              <a:buFont typeface="Century Gothic"/>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5"/>
          <p:cNvSpPr txBox="1"/>
          <p:nvPr>
            <p:ph idx="1" type="body"/>
          </p:nvPr>
        </p:nvSpPr>
        <p:spPr>
          <a:xfrm>
            <a:off x="1930400" y="3771174"/>
            <a:ext cx="7279649" cy="34217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b="0" i="0" sz="1400" cap="small">
                <a:solidFill>
                  <a:schemeClr val="accent1"/>
                </a:solidFill>
                <a:latin typeface="Century Gothic"/>
                <a:ea typeface="Century Gothic"/>
                <a:cs typeface="Century Gothic"/>
                <a:sym typeface="Century Gothic"/>
              </a:defRPr>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06" name="Google Shape;106;p15"/>
          <p:cNvSpPr txBox="1"/>
          <p:nvPr>
            <p:ph idx="2" type="body"/>
          </p:nvPr>
        </p:nvSpPr>
        <p:spPr>
          <a:xfrm>
            <a:off x="1154954" y="4350657"/>
            <a:ext cx="8825659" cy="16764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07" name="Google Shape;107;p1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
        <p:nvSpPr>
          <p:cNvPr id="110" name="Google Shape;110;p15"/>
          <p:cNvSpPr txBox="1"/>
          <p:nvPr/>
        </p:nvSpPr>
        <p:spPr>
          <a:xfrm>
            <a:off x="898295" y="971253"/>
            <a:ext cx="801912" cy="196977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200"/>
              <a:buFont typeface="Arial"/>
              <a:buNone/>
            </a:pPr>
            <a:r>
              <a:rPr b="0" i="0" lang="en-US" sz="122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1" name="Google Shape;111;p15"/>
          <p:cNvSpPr txBox="1"/>
          <p:nvPr/>
        </p:nvSpPr>
        <p:spPr>
          <a:xfrm>
            <a:off x="9330490" y="2613787"/>
            <a:ext cx="801912" cy="196977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200"/>
              <a:buFont typeface="Arial"/>
              <a:buNone/>
            </a:pPr>
            <a:r>
              <a:rPr b="0" i="0" lang="en-US" sz="122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12" name="Shape 112"/>
        <p:cNvGrpSpPr/>
        <p:nvPr/>
      </p:nvGrpSpPr>
      <p:grpSpPr>
        <a:xfrm>
          <a:off x="0" y="0"/>
          <a:ext cx="0" cy="0"/>
          <a:chOff x="0" y="0"/>
          <a:chExt cx="0" cy="0"/>
        </a:xfrm>
      </p:grpSpPr>
      <p:sp>
        <p:nvSpPr>
          <p:cNvPr id="113" name="Google Shape;113;p16"/>
          <p:cNvSpPr txBox="1"/>
          <p:nvPr>
            <p:ph type="title"/>
          </p:nvPr>
        </p:nvSpPr>
        <p:spPr>
          <a:xfrm>
            <a:off x="1154954" y="3124201"/>
            <a:ext cx="8825660" cy="16531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4000"/>
              <a:buFont typeface="Century Gothic"/>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6"/>
          <p:cNvSpPr txBox="1"/>
          <p:nvPr>
            <p:ph idx="1" type="body"/>
          </p:nvPr>
        </p:nvSpPr>
        <p:spPr>
          <a:xfrm>
            <a:off x="1154954" y="4777381"/>
            <a:ext cx="8825659"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cap="none">
                <a:solidFill>
                  <a:schemeClr val="accent1"/>
                </a:solidFill>
              </a:defRPr>
            </a:lvl1pPr>
            <a:lvl2pPr indent="-228600" lvl="1" marL="914400" algn="l">
              <a:lnSpc>
                <a:spcPct val="100000"/>
              </a:lnSpc>
              <a:spcBef>
                <a:spcPts val="1000"/>
              </a:spcBef>
              <a:spcAft>
                <a:spcPts val="0"/>
              </a:spcAft>
              <a:buSzPts val="1440"/>
              <a:buNone/>
              <a:defRPr sz="1800">
                <a:solidFill>
                  <a:schemeClr val="lt1"/>
                </a:solidFill>
              </a:defRPr>
            </a:lvl2pPr>
            <a:lvl3pPr indent="-228600" lvl="2" marL="1371600" algn="l">
              <a:lnSpc>
                <a:spcPct val="100000"/>
              </a:lnSpc>
              <a:spcBef>
                <a:spcPts val="1000"/>
              </a:spcBef>
              <a:spcAft>
                <a:spcPts val="0"/>
              </a:spcAft>
              <a:buSzPts val="1280"/>
              <a:buNone/>
              <a:defRPr sz="1600">
                <a:solidFill>
                  <a:schemeClr val="lt1"/>
                </a:solidFill>
              </a:defRPr>
            </a:lvl3pPr>
            <a:lvl4pPr indent="-228600" lvl="3" marL="1828800" algn="l">
              <a:lnSpc>
                <a:spcPct val="100000"/>
              </a:lnSpc>
              <a:spcBef>
                <a:spcPts val="1000"/>
              </a:spcBef>
              <a:spcAft>
                <a:spcPts val="0"/>
              </a:spcAft>
              <a:buSzPts val="1120"/>
              <a:buNone/>
              <a:defRPr sz="1400">
                <a:solidFill>
                  <a:schemeClr val="lt1"/>
                </a:solidFill>
              </a:defRPr>
            </a:lvl4pPr>
            <a:lvl5pPr indent="-228600" lvl="4" marL="2286000" algn="l">
              <a:lnSpc>
                <a:spcPct val="100000"/>
              </a:lnSpc>
              <a:spcBef>
                <a:spcPts val="1000"/>
              </a:spcBef>
              <a:spcAft>
                <a:spcPts val="0"/>
              </a:spcAft>
              <a:buSzPts val="1120"/>
              <a:buNone/>
              <a:defRPr sz="1400">
                <a:solidFill>
                  <a:schemeClr val="lt1"/>
                </a:solidFill>
              </a:defRPr>
            </a:lvl5pPr>
            <a:lvl6pPr indent="-228600" lvl="5" marL="2743200" algn="l">
              <a:lnSpc>
                <a:spcPct val="100000"/>
              </a:lnSpc>
              <a:spcBef>
                <a:spcPts val="1000"/>
              </a:spcBef>
              <a:spcAft>
                <a:spcPts val="0"/>
              </a:spcAft>
              <a:buSzPts val="1120"/>
              <a:buNone/>
              <a:defRPr sz="1400">
                <a:solidFill>
                  <a:schemeClr val="lt1"/>
                </a:solidFill>
              </a:defRPr>
            </a:lvl6pPr>
            <a:lvl7pPr indent="-228600" lvl="6" marL="3200400" algn="l">
              <a:lnSpc>
                <a:spcPct val="100000"/>
              </a:lnSpc>
              <a:spcBef>
                <a:spcPts val="1000"/>
              </a:spcBef>
              <a:spcAft>
                <a:spcPts val="0"/>
              </a:spcAft>
              <a:buSzPts val="1120"/>
              <a:buNone/>
              <a:defRPr sz="1400">
                <a:solidFill>
                  <a:schemeClr val="lt1"/>
                </a:solidFill>
              </a:defRPr>
            </a:lvl7pPr>
            <a:lvl8pPr indent="-228600" lvl="7" marL="3657600" algn="l">
              <a:lnSpc>
                <a:spcPct val="100000"/>
              </a:lnSpc>
              <a:spcBef>
                <a:spcPts val="1000"/>
              </a:spcBef>
              <a:spcAft>
                <a:spcPts val="0"/>
              </a:spcAft>
              <a:buSzPts val="1120"/>
              <a:buNone/>
              <a:defRPr sz="1400">
                <a:solidFill>
                  <a:schemeClr val="lt1"/>
                </a:solidFill>
              </a:defRPr>
            </a:lvl8pPr>
            <a:lvl9pPr indent="-228600" lvl="8" marL="4114800" algn="l">
              <a:lnSpc>
                <a:spcPct val="100000"/>
              </a:lnSpc>
              <a:spcBef>
                <a:spcPts val="1000"/>
              </a:spcBef>
              <a:spcAft>
                <a:spcPts val="0"/>
              </a:spcAft>
              <a:buSzPts val="1120"/>
              <a:buNone/>
              <a:defRPr sz="1400">
                <a:solidFill>
                  <a:schemeClr val="lt1"/>
                </a:solidFill>
              </a:defRPr>
            </a:lvl9pPr>
          </a:lstStyle>
          <a:p/>
        </p:txBody>
      </p:sp>
      <p:sp>
        <p:nvSpPr>
          <p:cNvPr id="115" name="Google Shape;115;p1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18" name="Shape 118"/>
        <p:cNvGrpSpPr/>
        <p:nvPr/>
      </p:nvGrpSpPr>
      <p:grpSpPr>
        <a:xfrm>
          <a:off x="0" y="0"/>
          <a:ext cx="0" cy="0"/>
          <a:chOff x="0" y="0"/>
          <a:chExt cx="0" cy="0"/>
        </a:xfrm>
      </p:grpSpPr>
      <p:sp>
        <p:nvSpPr>
          <p:cNvPr id="119" name="Google Shape;119;p1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4200"/>
              <a:buFont typeface="Century Gothic"/>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7"/>
          <p:cNvSpPr txBox="1"/>
          <p:nvPr>
            <p:ph idx="1" type="body"/>
          </p:nvPr>
        </p:nvSpPr>
        <p:spPr>
          <a:xfrm>
            <a:off x="632947" y="1981200"/>
            <a:ext cx="2946866"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21" name="Google Shape;121;p17"/>
          <p:cNvSpPr txBox="1"/>
          <p:nvPr>
            <p:ph idx="2" type="body"/>
          </p:nvPr>
        </p:nvSpPr>
        <p:spPr>
          <a:xfrm>
            <a:off x="652463" y="2667000"/>
            <a:ext cx="2927350"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22" name="Google Shape;122;p17"/>
          <p:cNvSpPr txBox="1"/>
          <p:nvPr>
            <p:ph idx="3" type="body"/>
          </p:nvPr>
        </p:nvSpPr>
        <p:spPr>
          <a:xfrm>
            <a:off x="3883659" y="1981200"/>
            <a:ext cx="2936241"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23" name="Google Shape;123;p17"/>
          <p:cNvSpPr txBox="1"/>
          <p:nvPr>
            <p:ph idx="4" type="body"/>
          </p:nvPr>
        </p:nvSpPr>
        <p:spPr>
          <a:xfrm>
            <a:off x="3873106" y="2667000"/>
            <a:ext cx="2946794"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24" name="Google Shape;124;p17"/>
          <p:cNvSpPr txBox="1"/>
          <p:nvPr>
            <p:ph idx="5" type="body"/>
          </p:nvPr>
        </p:nvSpPr>
        <p:spPr>
          <a:xfrm>
            <a:off x="7124700" y="1981200"/>
            <a:ext cx="293211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25" name="Google Shape;125;p17"/>
          <p:cNvSpPr txBox="1"/>
          <p:nvPr>
            <p:ph idx="6" type="body"/>
          </p:nvPr>
        </p:nvSpPr>
        <p:spPr>
          <a:xfrm>
            <a:off x="7124700" y="2667000"/>
            <a:ext cx="2932113"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cxnSp>
        <p:nvCxnSpPr>
          <p:cNvPr id="126" name="Google Shape;126;p17"/>
          <p:cNvCxnSpPr/>
          <p:nvPr/>
        </p:nvCxnSpPr>
        <p:spPr>
          <a:xfrm>
            <a:off x="3726142" y="2133600"/>
            <a:ext cx="0" cy="3962400"/>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127" name="Google Shape;127;p17"/>
          <p:cNvCxnSpPr/>
          <p:nvPr/>
        </p:nvCxnSpPr>
        <p:spPr>
          <a:xfrm>
            <a:off x="6962227" y="2133600"/>
            <a:ext cx="0" cy="3966882"/>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128" name="Google Shape;128;p1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31" name="Shape 131"/>
        <p:cNvGrpSpPr/>
        <p:nvPr/>
      </p:nvGrpSpPr>
      <p:grpSpPr>
        <a:xfrm>
          <a:off x="0" y="0"/>
          <a:ext cx="0" cy="0"/>
          <a:chOff x="0" y="0"/>
          <a:chExt cx="0" cy="0"/>
        </a:xfrm>
      </p:grpSpPr>
      <p:sp>
        <p:nvSpPr>
          <p:cNvPr id="132" name="Google Shape;132;p1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4200"/>
              <a:buFont typeface="Century Gothic"/>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18"/>
          <p:cNvSpPr txBox="1"/>
          <p:nvPr>
            <p:ph idx="1" type="body"/>
          </p:nvPr>
        </p:nvSpPr>
        <p:spPr>
          <a:xfrm>
            <a:off x="652463" y="4250949"/>
            <a:ext cx="2940050"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34" name="Google Shape;134;p18"/>
          <p:cNvSpPr/>
          <p:nvPr>
            <p:ph idx="2" type="pic"/>
          </p:nvPr>
        </p:nvSpPr>
        <p:spPr>
          <a:xfrm>
            <a:off x="652463" y="2209800"/>
            <a:ext cx="2940050" cy="1524000"/>
          </a:xfrm>
          <a:prstGeom prst="roundRect">
            <a:avLst>
              <a:gd fmla="val 1858" name="adj"/>
            </a:avLst>
          </a:prstGeom>
          <a:noFill/>
          <a:ln>
            <a:noFill/>
          </a:ln>
          <a:effectLst>
            <a:outerShdw blurRad="50800" rotWithShape="0" algn="tl" dir="5400000" dist="50800">
              <a:srgbClr val="000000">
                <a:alpha val="42352"/>
              </a:srgbClr>
            </a:outerShdw>
          </a:effectLst>
        </p:spPr>
      </p:sp>
      <p:sp>
        <p:nvSpPr>
          <p:cNvPr id="135" name="Google Shape;135;p18"/>
          <p:cNvSpPr txBox="1"/>
          <p:nvPr>
            <p:ph idx="3" type="body"/>
          </p:nvPr>
        </p:nvSpPr>
        <p:spPr>
          <a:xfrm>
            <a:off x="652463" y="4827211"/>
            <a:ext cx="2940050" cy="65918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36" name="Google Shape;136;p18"/>
          <p:cNvSpPr txBox="1"/>
          <p:nvPr>
            <p:ph idx="4" type="body"/>
          </p:nvPr>
        </p:nvSpPr>
        <p:spPr>
          <a:xfrm>
            <a:off x="3889375" y="4250949"/>
            <a:ext cx="2930525"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37" name="Google Shape;137;p18"/>
          <p:cNvSpPr/>
          <p:nvPr>
            <p:ph idx="5" type="pic"/>
          </p:nvPr>
        </p:nvSpPr>
        <p:spPr>
          <a:xfrm>
            <a:off x="3889374" y="2209800"/>
            <a:ext cx="2930525" cy="1524000"/>
          </a:xfrm>
          <a:prstGeom prst="roundRect">
            <a:avLst>
              <a:gd fmla="val 1858" name="adj"/>
            </a:avLst>
          </a:prstGeom>
          <a:noFill/>
          <a:ln>
            <a:noFill/>
          </a:ln>
          <a:effectLst>
            <a:outerShdw blurRad="50800" rotWithShape="0" algn="tl" dir="5400000" dist="50800">
              <a:srgbClr val="000000">
                <a:alpha val="42352"/>
              </a:srgbClr>
            </a:outerShdw>
          </a:effectLst>
        </p:spPr>
      </p:sp>
      <p:sp>
        <p:nvSpPr>
          <p:cNvPr id="138" name="Google Shape;138;p18"/>
          <p:cNvSpPr txBox="1"/>
          <p:nvPr>
            <p:ph idx="6" type="body"/>
          </p:nvPr>
        </p:nvSpPr>
        <p:spPr>
          <a:xfrm>
            <a:off x="3888022" y="4827210"/>
            <a:ext cx="2934406" cy="65918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39" name="Google Shape;139;p18"/>
          <p:cNvSpPr txBox="1"/>
          <p:nvPr>
            <p:ph idx="7" type="body"/>
          </p:nvPr>
        </p:nvSpPr>
        <p:spPr>
          <a:xfrm>
            <a:off x="7124700" y="4250949"/>
            <a:ext cx="293211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40" name="Google Shape;140;p18"/>
          <p:cNvSpPr/>
          <p:nvPr>
            <p:ph idx="8" type="pic"/>
          </p:nvPr>
        </p:nvSpPr>
        <p:spPr>
          <a:xfrm>
            <a:off x="7124699" y="2209800"/>
            <a:ext cx="2932113" cy="1524000"/>
          </a:xfrm>
          <a:prstGeom prst="roundRect">
            <a:avLst>
              <a:gd fmla="val 1858" name="adj"/>
            </a:avLst>
          </a:prstGeom>
          <a:noFill/>
          <a:ln>
            <a:noFill/>
          </a:ln>
          <a:effectLst>
            <a:outerShdw blurRad="50800" rotWithShape="0" algn="tl" dir="5400000" dist="50800">
              <a:srgbClr val="000000">
                <a:alpha val="42352"/>
              </a:srgbClr>
            </a:outerShdw>
          </a:effectLst>
        </p:spPr>
      </p:sp>
      <p:sp>
        <p:nvSpPr>
          <p:cNvPr id="141" name="Google Shape;141;p18"/>
          <p:cNvSpPr txBox="1"/>
          <p:nvPr>
            <p:ph idx="9" type="body"/>
          </p:nvPr>
        </p:nvSpPr>
        <p:spPr>
          <a:xfrm>
            <a:off x="7124575" y="4827208"/>
            <a:ext cx="2935997" cy="65918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cxnSp>
        <p:nvCxnSpPr>
          <p:cNvPr id="142" name="Google Shape;142;p18"/>
          <p:cNvCxnSpPr/>
          <p:nvPr/>
        </p:nvCxnSpPr>
        <p:spPr>
          <a:xfrm>
            <a:off x="3726142" y="2133600"/>
            <a:ext cx="0" cy="3962400"/>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143" name="Google Shape;143;p18"/>
          <p:cNvCxnSpPr/>
          <p:nvPr/>
        </p:nvCxnSpPr>
        <p:spPr>
          <a:xfrm>
            <a:off x="6962227" y="2133600"/>
            <a:ext cx="0" cy="3966882"/>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144" name="Google Shape;144;p1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1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1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19"/>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19"/>
          <p:cNvSpPr txBox="1"/>
          <p:nvPr>
            <p:ph idx="1" type="body"/>
          </p:nvPr>
        </p:nvSpPr>
        <p:spPr>
          <a:xfrm rot="5400000">
            <a:off x="3478842" y="-322612"/>
            <a:ext cx="4195481" cy="8946541"/>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50" name="Google Shape;150;p1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0"/>
          <p:cNvSpPr txBox="1"/>
          <p:nvPr>
            <p:ph type="title"/>
          </p:nvPr>
        </p:nvSpPr>
        <p:spPr>
          <a:xfrm rot="5400000">
            <a:off x="6267450" y="2466975"/>
            <a:ext cx="5826125" cy="17526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20"/>
          <p:cNvSpPr txBox="1"/>
          <p:nvPr>
            <p:ph idx="1" type="body"/>
          </p:nvPr>
        </p:nvSpPr>
        <p:spPr>
          <a:xfrm rot="5400000">
            <a:off x="1679576" y="-139699"/>
            <a:ext cx="5368924" cy="7423149"/>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56" name="Google Shape;156;p2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2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2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3"/>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0" name="Google Shape;30;p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4"/>
          <p:cNvSpPr txBox="1"/>
          <p:nvPr>
            <p:ph type="title"/>
          </p:nvPr>
        </p:nvSpPr>
        <p:spPr>
          <a:xfrm>
            <a:off x="1154956" y="2861733"/>
            <a:ext cx="8825657" cy="191564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4000"/>
              <a:buFont typeface="Century Gothic"/>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
          <p:cNvSpPr txBox="1"/>
          <p:nvPr>
            <p:ph idx="1" type="body"/>
          </p:nvPr>
        </p:nvSpPr>
        <p:spPr>
          <a:xfrm>
            <a:off x="1154955" y="4777381"/>
            <a:ext cx="882565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cap="none">
                <a:solidFill>
                  <a:schemeClr val="accent1"/>
                </a:solidFill>
              </a:defRPr>
            </a:lvl1pPr>
            <a:lvl2pPr indent="-228600" lvl="1" marL="914400" algn="l">
              <a:lnSpc>
                <a:spcPct val="100000"/>
              </a:lnSpc>
              <a:spcBef>
                <a:spcPts val="1000"/>
              </a:spcBef>
              <a:spcAft>
                <a:spcPts val="0"/>
              </a:spcAft>
              <a:buSzPts val="1440"/>
              <a:buNone/>
              <a:defRPr sz="1800">
                <a:solidFill>
                  <a:schemeClr val="lt1"/>
                </a:solidFill>
              </a:defRPr>
            </a:lvl2pPr>
            <a:lvl3pPr indent="-228600" lvl="2" marL="1371600" algn="l">
              <a:lnSpc>
                <a:spcPct val="100000"/>
              </a:lnSpc>
              <a:spcBef>
                <a:spcPts val="1000"/>
              </a:spcBef>
              <a:spcAft>
                <a:spcPts val="0"/>
              </a:spcAft>
              <a:buSzPts val="1280"/>
              <a:buNone/>
              <a:defRPr sz="1600">
                <a:solidFill>
                  <a:schemeClr val="lt1"/>
                </a:solidFill>
              </a:defRPr>
            </a:lvl3pPr>
            <a:lvl4pPr indent="-228600" lvl="3" marL="1828800" algn="l">
              <a:lnSpc>
                <a:spcPct val="100000"/>
              </a:lnSpc>
              <a:spcBef>
                <a:spcPts val="1000"/>
              </a:spcBef>
              <a:spcAft>
                <a:spcPts val="0"/>
              </a:spcAft>
              <a:buSzPts val="1120"/>
              <a:buNone/>
              <a:defRPr sz="1400">
                <a:solidFill>
                  <a:schemeClr val="lt1"/>
                </a:solidFill>
              </a:defRPr>
            </a:lvl4pPr>
            <a:lvl5pPr indent="-228600" lvl="4" marL="2286000" algn="l">
              <a:lnSpc>
                <a:spcPct val="100000"/>
              </a:lnSpc>
              <a:spcBef>
                <a:spcPts val="1000"/>
              </a:spcBef>
              <a:spcAft>
                <a:spcPts val="0"/>
              </a:spcAft>
              <a:buSzPts val="1120"/>
              <a:buNone/>
              <a:defRPr sz="1400">
                <a:solidFill>
                  <a:schemeClr val="lt1"/>
                </a:solidFill>
              </a:defRPr>
            </a:lvl5pPr>
            <a:lvl6pPr indent="-228600" lvl="5" marL="2743200" algn="l">
              <a:lnSpc>
                <a:spcPct val="100000"/>
              </a:lnSpc>
              <a:spcBef>
                <a:spcPts val="1000"/>
              </a:spcBef>
              <a:spcAft>
                <a:spcPts val="0"/>
              </a:spcAft>
              <a:buSzPts val="1120"/>
              <a:buNone/>
              <a:defRPr sz="1400">
                <a:solidFill>
                  <a:schemeClr val="lt1"/>
                </a:solidFill>
              </a:defRPr>
            </a:lvl6pPr>
            <a:lvl7pPr indent="-228600" lvl="6" marL="3200400" algn="l">
              <a:lnSpc>
                <a:spcPct val="100000"/>
              </a:lnSpc>
              <a:spcBef>
                <a:spcPts val="1000"/>
              </a:spcBef>
              <a:spcAft>
                <a:spcPts val="0"/>
              </a:spcAft>
              <a:buSzPts val="1120"/>
              <a:buNone/>
              <a:defRPr sz="1400">
                <a:solidFill>
                  <a:schemeClr val="lt1"/>
                </a:solidFill>
              </a:defRPr>
            </a:lvl7pPr>
            <a:lvl8pPr indent="-228600" lvl="7" marL="3657600" algn="l">
              <a:lnSpc>
                <a:spcPct val="100000"/>
              </a:lnSpc>
              <a:spcBef>
                <a:spcPts val="1000"/>
              </a:spcBef>
              <a:spcAft>
                <a:spcPts val="0"/>
              </a:spcAft>
              <a:buSzPts val="1120"/>
              <a:buNone/>
              <a:defRPr sz="1400">
                <a:solidFill>
                  <a:schemeClr val="lt1"/>
                </a:solidFill>
              </a:defRPr>
            </a:lvl8pPr>
            <a:lvl9pPr indent="-228600" lvl="8" marL="4114800" algn="l">
              <a:lnSpc>
                <a:spcPct val="100000"/>
              </a:lnSpc>
              <a:spcBef>
                <a:spcPts val="1000"/>
              </a:spcBef>
              <a:spcAft>
                <a:spcPts val="0"/>
              </a:spcAft>
              <a:buSzPts val="1120"/>
              <a:buNone/>
              <a:defRPr sz="1400">
                <a:solidFill>
                  <a:schemeClr val="lt1"/>
                </a:solidFill>
              </a:defRPr>
            </a:lvl9pPr>
          </a:lstStyle>
          <a:p/>
        </p:txBody>
      </p:sp>
      <p:sp>
        <p:nvSpPr>
          <p:cNvPr id="36" name="Google Shape;36;p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9" name="Shape 39"/>
        <p:cNvGrpSpPr/>
        <p:nvPr/>
      </p:nvGrpSpPr>
      <p:grpSpPr>
        <a:xfrm>
          <a:off x="0" y="0"/>
          <a:ext cx="0" cy="0"/>
          <a:chOff x="0" y="0"/>
          <a:chExt cx="0" cy="0"/>
        </a:xfrm>
      </p:grpSpPr>
      <p:sp>
        <p:nvSpPr>
          <p:cNvPr id="40" name="Google Shape;40;p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
        <p:nvSpPr>
          <p:cNvPr id="43" name="Google Shape;43;p5"/>
          <p:cNvSpPr txBox="1"/>
          <p:nvPr>
            <p:ph idx="1" type="body"/>
          </p:nvPr>
        </p:nvSpPr>
        <p:spPr>
          <a:xfrm>
            <a:off x="711200" y="1447801"/>
            <a:ext cx="11074400" cy="4678364"/>
          </a:xfrm>
          <a:prstGeom prst="rect">
            <a:avLst/>
          </a:prstGeom>
          <a:noFill/>
          <a:ln>
            <a:noFill/>
          </a:ln>
        </p:spPr>
        <p:txBody>
          <a:bodyPr anchorCtr="0" anchor="t" bIns="45700" lIns="91425" spcFirstLastPara="1" rIns="91425" wrap="square" tIns="45700">
            <a:normAutofit/>
          </a:bodyPr>
          <a:lstStyle>
            <a:lvl1pPr indent="-350520" lvl="0" marL="457200" algn="l">
              <a:lnSpc>
                <a:spcPct val="108333"/>
              </a:lnSpc>
              <a:spcBef>
                <a:spcPts val="1000"/>
              </a:spcBef>
              <a:spcAft>
                <a:spcPts val="0"/>
              </a:spcAft>
              <a:buSzPts val="1920"/>
              <a:buFont typeface="Arial"/>
              <a:buChar char="•"/>
              <a:defRPr b="0" sz="2400"/>
            </a:lvl1pPr>
            <a:lvl2pPr indent="-330200" lvl="1" marL="914400" algn="l">
              <a:lnSpc>
                <a:spcPct val="130000"/>
              </a:lnSpc>
              <a:spcBef>
                <a:spcPts val="1000"/>
              </a:spcBef>
              <a:spcAft>
                <a:spcPts val="0"/>
              </a:spcAft>
              <a:buSzPts val="1600"/>
              <a:buChar char="►"/>
              <a:defRPr sz="2000"/>
            </a:lvl2pPr>
            <a:lvl3pPr indent="-320039" lvl="2" marL="1371600" algn="l">
              <a:lnSpc>
                <a:spcPct val="144444"/>
              </a:lnSpc>
              <a:spcBef>
                <a:spcPts val="1000"/>
              </a:spcBef>
              <a:spcAft>
                <a:spcPts val="0"/>
              </a:spcAft>
              <a:buSzPts val="1440"/>
              <a:buChar char="►"/>
              <a:defRPr sz="1800"/>
            </a:lvl3pPr>
            <a:lvl4pPr indent="-309880" lvl="3" marL="1828800" algn="l">
              <a:lnSpc>
                <a:spcPct val="162500"/>
              </a:lnSpc>
              <a:spcBef>
                <a:spcPts val="1000"/>
              </a:spcBef>
              <a:spcAft>
                <a:spcPts val="0"/>
              </a:spcAft>
              <a:buSzPts val="1280"/>
              <a:buChar char="►"/>
              <a:defRPr sz="1600"/>
            </a:lvl4pPr>
            <a:lvl5pPr indent="-299720" lvl="4" marL="2286000" algn="l">
              <a:lnSpc>
                <a:spcPct val="185714"/>
              </a:lnSpc>
              <a:spcBef>
                <a:spcPts val="1000"/>
              </a:spcBef>
              <a:spcAft>
                <a:spcPts val="0"/>
              </a:spcAft>
              <a:buSzPts val="1120"/>
              <a:buChar char="►"/>
              <a:defRPr sz="1400"/>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4" name="Google Shape;44;p5"/>
          <p:cNvSpPr txBox="1"/>
          <p:nvPr>
            <p:ph idx="2" type="body"/>
          </p:nvPr>
        </p:nvSpPr>
        <p:spPr>
          <a:xfrm>
            <a:off x="711200" y="914400"/>
            <a:ext cx="11001600" cy="457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920"/>
              <a:buFont typeface="Century Gothic"/>
              <a:buNone/>
              <a:defRPr sz="2400"/>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5" name="Shape 45"/>
        <p:cNvGrpSpPr/>
        <p:nvPr/>
      </p:nvGrpSpPr>
      <p:grpSpPr>
        <a:xfrm>
          <a:off x="0" y="0"/>
          <a:ext cx="0" cy="0"/>
          <a:chOff x="0" y="0"/>
          <a:chExt cx="0" cy="0"/>
        </a:xfrm>
      </p:grpSpPr>
      <p:sp>
        <p:nvSpPr>
          <p:cNvPr id="46" name="Google Shape;46;p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6"/>
          <p:cNvSpPr txBox="1"/>
          <p:nvPr>
            <p:ph idx="1" type="body"/>
          </p:nvPr>
        </p:nvSpPr>
        <p:spPr>
          <a:xfrm>
            <a:off x="711200" y="1447801"/>
            <a:ext cx="11074400" cy="4678364"/>
          </a:xfrm>
          <a:prstGeom prst="rect">
            <a:avLst/>
          </a:prstGeom>
          <a:noFill/>
          <a:ln>
            <a:noFill/>
          </a:ln>
        </p:spPr>
        <p:txBody>
          <a:bodyPr anchorCtr="0" anchor="t" bIns="45700" lIns="91425" spcFirstLastPara="1" rIns="91425" wrap="square" tIns="45700">
            <a:normAutofit/>
          </a:bodyPr>
          <a:lstStyle>
            <a:lvl1pPr indent="-350520" lvl="0" marL="457200" algn="l">
              <a:lnSpc>
                <a:spcPct val="108333"/>
              </a:lnSpc>
              <a:spcBef>
                <a:spcPts val="1000"/>
              </a:spcBef>
              <a:spcAft>
                <a:spcPts val="0"/>
              </a:spcAft>
              <a:buSzPts val="1920"/>
              <a:buFont typeface="Arial"/>
              <a:buChar char="•"/>
              <a:defRPr b="0" sz="2400"/>
            </a:lvl1pPr>
            <a:lvl2pPr indent="-330200" lvl="1" marL="914400" algn="l">
              <a:lnSpc>
                <a:spcPct val="130000"/>
              </a:lnSpc>
              <a:spcBef>
                <a:spcPts val="1000"/>
              </a:spcBef>
              <a:spcAft>
                <a:spcPts val="0"/>
              </a:spcAft>
              <a:buSzPts val="1600"/>
              <a:buChar char="►"/>
              <a:defRPr sz="2000"/>
            </a:lvl2pPr>
            <a:lvl3pPr indent="-320039" lvl="2" marL="1371600" algn="l">
              <a:lnSpc>
                <a:spcPct val="144444"/>
              </a:lnSpc>
              <a:spcBef>
                <a:spcPts val="1000"/>
              </a:spcBef>
              <a:spcAft>
                <a:spcPts val="0"/>
              </a:spcAft>
              <a:buSzPts val="1440"/>
              <a:buChar char="►"/>
              <a:defRPr sz="1800"/>
            </a:lvl3pPr>
            <a:lvl4pPr indent="-309880" lvl="3" marL="1828800" algn="l">
              <a:lnSpc>
                <a:spcPct val="162500"/>
              </a:lnSpc>
              <a:spcBef>
                <a:spcPts val="1000"/>
              </a:spcBef>
              <a:spcAft>
                <a:spcPts val="0"/>
              </a:spcAft>
              <a:buSzPts val="1280"/>
              <a:buChar char="►"/>
              <a:defRPr sz="1600"/>
            </a:lvl4pPr>
            <a:lvl5pPr indent="-299720" lvl="4" marL="2286000" algn="l">
              <a:lnSpc>
                <a:spcPct val="185714"/>
              </a:lnSpc>
              <a:spcBef>
                <a:spcPts val="1000"/>
              </a:spcBef>
              <a:spcAft>
                <a:spcPts val="0"/>
              </a:spcAft>
              <a:buSzPts val="1120"/>
              <a:buChar char="►"/>
              <a:defRPr sz="1400"/>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0" name="Google Shape;50;p6"/>
          <p:cNvSpPr txBox="1"/>
          <p:nvPr>
            <p:ph idx="2" type="body"/>
          </p:nvPr>
        </p:nvSpPr>
        <p:spPr>
          <a:xfrm>
            <a:off x="711200" y="914400"/>
            <a:ext cx="11001600" cy="457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920"/>
              <a:buFont typeface="Century Gothic"/>
              <a:buNone/>
              <a:defRPr sz="2400"/>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54" name="Google Shape;54;p7"/>
          <p:cNvSpPr txBox="1"/>
          <p:nvPr>
            <p:ph idx="2" type="body"/>
          </p:nvPr>
        </p:nvSpPr>
        <p:spPr>
          <a:xfrm>
            <a:off x="5654493" y="2056092"/>
            <a:ext cx="4396341" cy="420024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55" name="Google Shape;55;p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42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1" name="Google Shape;61;p8"/>
          <p:cNvSpPr txBox="1"/>
          <p:nvPr>
            <p:ph idx="2" type="body"/>
          </p:nvPr>
        </p:nvSpPr>
        <p:spPr>
          <a:xfrm>
            <a:off x="1103312"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62" name="Google Shape;62;p8"/>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3" name="Google Shape;63;p8"/>
          <p:cNvSpPr txBox="1"/>
          <p:nvPr>
            <p:ph idx="4" type="body"/>
          </p:nvPr>
        </p:nvSpPr>
        <p:spPr>
          <a:xfrm>
            <a:off x="5654495"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64" name="Google Shape;64;p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9"/>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1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5.xml"/><Relationship Id="rId22" Type="http://schemas.openxmlformats.org/officeDocument/2006/relationships/slideLayout" Target="../slideLayouts/slideLayout17.xml"/><Relationship Id="rId21" Type="http://schemas.openxmlformats.org/officeDocument/2006/relationships/slideLayout" Target="../slideLayouts/slideLayout16.xml"/><Relationship Id="rId24" Type="http://schemas.openxmlformats.org/officeDocument/2006/relationships/slideLayout" Target="../slideLayouts/slideLayout19.xml"/><Relationship Id="rId23" Type="http://schemas.openxmlformats.org/officeDocument/2006/relationships/slideLayout" Target="../slideLayouts/slideLayout18.xml"/><Relationship Id="rId1" Type="http://schemas.openxmlformats.org/officeDocument/2006/relationships/image" Target="../media/image2.png"/><Relationship Id="rId2" Type="http://schemas.openxmlformats.org/officeDocument/2006/relationships/image" Target="../media/image31.png"/><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slideLayout" Target="../slideLayouts/slideLayout4.xml"/><Relationship Id="rId25" Type="http://schemas.openxmlformats.org/officeDocument/2006/relationships/theme" Target="../theme/theme1.xml"/><Relationship Id="rId5" Type="http://schemas.openxmlformats.org/officeDocument/2006/relationships/image" Target="../media/image1.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11" Type="http://schemas.openxmlformats.org/officeDocument/2006/relationships/slideLayout" Target="../slideLayouts/slideLayout6.xml"/><Relationship Id="rId10" Type="http://schemas.openxmlformats.org/officeDocument/2006/relationships/slideLayout" Target="../slideLayouts/slideLayout5.xml"/><Relationship Id="rId13" Type="http://schemas.openxmlformats.org/officeDocument/2006/relationships/slideLayout" Target="../slideLayouts/slideLayout8.xml"/><Relationship Id="rId12" Type="http://schemas.openxmlformats.org/officeDocument/2006/relationships/slideLayout" Target="../slideLayouts/slideLayout7.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19" Type="http://schemas.openxmlformats.org/officeDocument/2006/relationships/slideLayout" Target="../slideLayouts/slideLayout14.xml"/><Relationship Id="rId1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2">
            <a:alphaModFix/>
          </a:blip>
          <a:srcRect b="0" l="3613" r="0" t="0"/>
          <a:stretch/>
        </p:blipFill>
        <p:spPr>
          <a:xfrm>
            <a:off x="0" y="2669685"/>
            <a:ext cx="4037012" cy="4188315"/>
          </a:xfrm>
          <a:prstGeom prst="rect">
            <a:avLst/>
          </a:prstGeom>
          <a:noFill/>
          <a:ln>
            <a:noFill/>
          </a:ln>
        </p:spPr>
      </p:pic>
      <p:pic>
        <p:nvPicPr>
          <p:cNvPr id="11" name="Google Shape;11;p1"/>
          <p:cNvPicPr preferRelativeResize="0"/>
          <p:nvPr/>
        </p:nvPicPr>
        <p:blipFill rotWithShape="1">
          <a:blip r:embed="rId3">
            <a:alphaModFix/>
          </a:blip>
          <a:srcRect b="0" l="35640" r="0" t="0"/>
          <a:stretch/>
        </p:blipFill>
        <p:spPr>
          <a:xfrm>
            <a:off x="0" y="2892347"/>
            <a:ext cx="1522412" cy="2365453"/>
          </a:xfrm>
          <a:prstGeom prst="rect">
            <a:avLst/>
          </a:prstGeom>
          <a:noFill/>
          <a:ln>
            <a:noFill/>
          </a:ln>
        </p:spPr>
      </p:pic>
      <p:sp>
        <p:nvSpPr>
          <p:cNvPr id="12" name="Google Shape;12;p1"/>
          <p:cNvSpPr/>
          <p:nvPr/>
        </p:nvSpPr>
        <p:spPr>
          <a:xfrm>
            <a:off x="8609012" y="1676400"/>
            <a:ext cx="2819400" cy="2819400"/>
          </a:xfrm>
          <a:prstGeom prst="ellipse">
            <a:avLst/>
          </a:prstGeom>
          <a:gradFill>
            <a:gsLst>
              <a:gs pos="0">
                <a:srgbClr val="78C4F1">
                  <a:alpha val="6274"/>
                </a:srgbClr>
              </a:gs>
              <a:gs pos="36000">
                <a:srgbClr val="78C4F1">
                  <a:alpha val="5490"/>
                </a:srgbClr>
              </a:gs>
              <a:gs pos="69000">
                <a:srgbClr val="78C4F1">
                  <a:alpha val="0"/>
                </a:srgbClr>
              </a:gs>
              <a:gs pos="100000">
                <a:srgbClr val="78C4F1">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 name="Google Shape;13;p1"/>
          <p:cNvPicPr preferRelativeResize="0"/>
          <p:nvPr/>
        </p:nvPicPr>
        <p:blipFill rotWithShape="1">
          <a:blip r:embed="rId4">
            <a:alphaModFix/>
          </a:blip>
          <a:srcRect b="0" l="0" r="0" t="28812"/>
          <a:stretch/>
        </p:blipFill>
        <p:spPr>
          <a:xfrm>
            <a:off x="7999412" y="0"/>
            <a:ext cx="1603387" cy="1141407"/>
          </a:xfrm>
          <a:prstGeom prst="rect">
            <a:avLst/>
          </a:prstGeom>
          <a:noFill/>
          <a:ln>
            <a:noFill/>
          </a:ln>
        </p:spPr>
      </p:pic>
      <p:pic>
        <p:nvPicPr>
          <p:cNvPr id="14" name="Google Shape;14;p1"/>
          <p:cNvPicPr preferRelativeResize="0"/>
          <p:nvPr/>
        </p:nvPicPr>
        <p:blipFill rotWithShape="1">
          <a:blip r:embed="rId5">
            <a:alphaModFix/>
          </a:blip>
          <a:srcRect b="23320" l="0" r="0" t="0"/>
          <a:stretch/>
        </p:blipFill>
        <p:spPr>
          <a:xfrm>
            <a:off x="8609012" y="6096000"/>
            <a:ext cx="993734" cy="762000"/>
          </a:xfrm>
          <a:prstGeom prst="rect">
            <a:avLst/>
          </a:prstGeom>
          <a:noFill/>
          <a:ln>
            <a:noFill/>
          </a:ln>
        </p:spPr>
      </p:pic>
      <p:sp>
        <p:nvSpPr>
          <p:cNvPr id="15" name="Google Shape;15;p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17" name="Google Shape;17;p1"/>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00000"/>
              </a:lnSpc>
              <a:spcBef>
                <a:spcPts val="1000"/>
              </a:spcBef>
              <a:spcAft>
                <a:spcPts val="0"/>
              </a:spcAft>
              <a:buClr>
                <a:schemeClr val="accent1"/>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lnSpc>
                <a:spcPct val="100000"/>
              </a:lnSpc>
              <a:spcBef>
                <a:spcPts val="1000"/>
              </a:spcBef>
              <a:spcAft>
                <a:spcPts val="0"/>
              </a:spcAft>
              <a:buClr>
                <a:schemeClr val="accent1"/>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lnSpc>
                <a:spcPct val="100000"/>
              </a:lnSpc>
              <a:spcBef>
                <a:spcPts val="1000"/>
              </a:spcBef>
              <a:spcAft>
                <a:spcPts val="0"/>
              </a:spcAft>
              <a:buClr>
                <a:schemeClr val="accent1"/>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lnSpc>
                <a:spcPct val="100000"/>
              </a:lnSpc>
              <a:spcBef>
                <a:spcPts val="1000"/>
              </a:spcBef>
              <a:spcAft>
                <a:spcPts val="0"/>
              </a:spcAft>
              <a:buClr>
                <a:schemeClr val="accent1"/>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lnSpc>
                <a:spcPct val="100000"/>
              </a:lnSpc>
              <a:spcBef>
                <a:spcPts val="1000"/>
              </a:spcBef>
              <a:spcAft>
                <a:spcPts val="0"/>
              </a:spcAft>
              <a:buClr>
                <a:schemeClr val="accent1"/>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lnSpc>
                <a:spcPct val="100000"/>
              </a:lnSpc>
              <a:spcBef>
                <a:spcPts val="1000"/>
              </a:spcBef>
              <a:spcAft>
                <a:spcPts val="0"/>
              </a:spcAft>
              <a:buClr>
                <a:schemeClr val="accent1"/>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lnSpc>
                <a:spcPct val="100000"/>
              </a:lnSpc>
              <a:spcBef>
                <a:spcPts val="1000"/>
              </a:spcBef>
              <a:spcAft>
                <a:spcPts val="0"/>
              </a:spcAft>
              <a:buClr>
                <a:schemeClr val="accent1"/>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lnSpc>
                <a:spcPct val="100000"/>
              </a:lnSpc>
              <a:spcBef>
                <a:spcPts val="1000"/>
              </a:spcBef>
              <a:spcAft>
                <a:spcPts val="0"/>
              </a:spcAft>
              <a:buClr>
                <a:schemeClr val="accent1"/>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lnSpc>
                <a:spcPct val="100000"/>
              </a:lnSpc>
              <a:spcBef>
                <a:spcPts val="1000"/>
              </a:spcBef>
              <a:spcAft>
                <a:spcPts val="0"/>
              </a:spcAft>
              <a:buClr>
                <a:schemeClr val="accent1"/>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8" name="Google Shape;18;p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19" name="Google Shape;19;p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20" name="Google Shape;20;p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6"/>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 id="2147483661" r:id="rId19"/>
    <p:sldLayoutId id="2147483662" r:id="rId20"/>
    <p:sldLayoutId id="2147483663" r:id="rId21"/>
    <p:sldLayoutId id="2147483664" r:id="rId22"/>
    <p:sldLayoutId id="2147483665" r:id="rId23"/>
    <p:sldLayoutId id="2147483666"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hyperlink" Target="https://www.caare-research.org/mapprojec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8.png"/><Relationship Id="rId9" Type="http://schemas.openxmlformats.org/officeDocument/2006/relationships/image" Target="../media/image5.png"/><Relationship Id="rId5" Type="http://schemas.openxmlformats.org/officeDocument/2006/relationships/image" Target="../media/image10.jp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redcap.vcu.edu/surveys/?s=T7D8R9A8CJ4MWEXK" TargetMode="External"/><Relationship Id="rId4" Type="http://schemas.openxmlformats.org/officeDocument/2006/relationships/hyperlink" Target="https://redcap.vcu.edu/surveys/?s=HJEPXMP8JC98NDPH" TargetMode="External"/><Relationship Id="rId5" Type="http://schemas.openxmlformats.org/officeDocument/2006/relationships/hyperlink" Target="https://www.caare-research.org/mapproject" TargetMode="External"/><Relationship Id="rId6"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png"/><Relationship Id="rId4" Type="http://schemas.openxmlformats.org/officeDocument/2006/relationships/image" Target="../media/image46.png"/><Relationship Id="rId5" Type="http://schemas.openxmlformats.org/officeDocument/2006/relationships/hyperlink" Target="https://www.bkadoptee.org/bkaresearched" TargetMode="External"/><Relationship Id="rId6" Type="http://schemas.openxmlformats.org/officeDocument/2006/relationships/image" Target="../media/image45.png"/><Relationship Id="rId7" Type="http://schemas.openxmlformats.org/officeDocument/2006/relationships/hyperlink" Target="https://www.bkadoptee.org/bkaresearched" TargetMode="External"/><Relationship Id="rId8"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52.png"/><Relationship Id="rId9" Type="http://schemas.openxmlformats.org/officeDocument/2006/relationships/hyperlink" Target="https://www.linkedin.com/in/hollee-a-mcginnis-msw-phd-ba03114" TargetMode="External"/><Relationship Id="rId5" Type="http://schemas.openxmlformats.org/officeDocument/2006/relationships/hyperlink" Target="mailto:Hamcginnis@vcu.edu" TargetMode="External"/><Relationship Id="rId6" Type="http://schemas.openxmlformats.org/officeDocument/2006/relationships/image" Target="../media/image47.png"/><Relationship Id="rId7" Type="http://schemas.openxmlformats.org/officeDocument/2006/relationships/image" Target="../media/image49.png"/><Relationship Id="rId8" Type="http://schemas.openxmlformats.org/officeDocument/2006/relationships/image" Target="../media/image51.png"/><Relationship Id="rId11" Type="http://schemas.openxmlformats.org/officeDocument/2006/relationships/hyperlink" Target="https://twitter.com/holleemcginnis" TargetMode="External"/><Relationship Id="rId10" Type="http://schemas.openxmlformats.org/officeDocument/2006/relationships/hyperlink" Target="https://www.facebook.com/hollee.mcginnis" TargetMode="External"/><Relationship Id="rId13" Type="http://schemas.openxmlformats.org/officeDocument/2006/relationships/image" Target="../media/image54.png"/><Relationship Id="rId12" Type="http://schemas.openxmlformats.org/officeDocument/2006/relationships/hyperlink" Target="https://www.instagram.com/hollee.mcginni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6.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9.jpg"/><Relationship Id="rId5" Type="http://schemas.openxmlformats.org/officeDocument/2006/relationships/image" Target="../media/image7.jpg"/><Relationship Id="rId6"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2.jpg"/><Relationship Id="rId5" Type="http://schemas.openxmlformats.org/officeDocument/2006/relationships/image" Target="../media/image21.jpg"/><Relationship Id="rId6"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gif"/><Relationship Id="rId4" Type="http://schemas.openxmlformats.org/officeDocument/2006/relationships/image" Target="../media/image29.gif"/><Relationship Id="rId5"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mailto:Joy.Lrho@gmail.com" TargetMode="External"/><Relationship Id="rId4" Type="http://schemas.openxmlformats.org/officeDocument/2006/relationships/hyperlink" Target="https://www.wearekaan.org/" TargetMode="External"/><Relationship Id="rId5" Type="http://schemas.openxmlformats.org/officeDocument/2006/relationships/image" Target="../media/image26.jpg"/><Relationship Id="rId6"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pic>
        <p:nvPicPr>
          <p:cNvPr descr="chain links" id="164" name="Google Shape;164;p21"/>
          <p:cNvPicPr preferRelativeResize="0"/>
          <p:nvPr/>
        </p:nvPicPr>
        <p:blipFill rotWithShape="1">
          <a:blip r:embed="rId4">
            <a:alphaModFix amt="25000"/>
          </a:blip>
          <a:srcRect b="0" l="0" r="9091" t="23391"/>
          <a:stretch/>
        </p:blipFill>
        <p:spPr>
          <a:xfrm>
            <a:off x="20" y="10"/>
            <a:ext cx="12191980" cy="6857990"/>
          </a:xfrm>
          <a:prstGeom prst="rect">
            <a:avLst/>
          </a:prstGeom>
          <a:noFill/>
          <a:ln>
            <a:noFill/>
          </a:ln>
        </p:spPr>
      </p:pic>
      <p:sp>
        <p:nvSpPr>
          <p:cNvPr id="165" name="Google Shape;165;p21"/>
          <p:cNvSpPr txBox="1"/>
          <p:nvPr>
            <p:ph type="ctrTitle"/>
          </p:nvPr>
        </p:nvSpPr>
        <p:spPr>
          <a:xfrm>
            <a:off x="1092325" y="723905"/>
            <a:ext cx="10830044" cy="332958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lt2"/>
              </a:buClr>
              <a:buSzPct val="100000"/>
              <a:buFont typeface="Century Gothic"/>
              <a:buNone/>
            </a:pPr>
            <a:r>
              <a:rPr lang="en-US"/>
              <a:t>Health, Well-Being &amp; Adoptee Connections in Adulthood: </a:t>
            </a:r>
            <a:endParaRPr/>
          </a:p>
        </p:txBody>
      </p:sp>
      <p:sp>
        <p:nvSpPr>
          <p:cNvPr id="166" name="Google Shape;166;p21"/>
          <p:cNvSpPr txBox="1"/>
          <p:nvPr>
            <p:ph idx="1" type="subTitle"/>
          </p:nvPr>
        </p:nvSpPr>
        <p:spPr>
          <a:xfrm>
            <a:off x="1154955" y="4140394"/>
            <a:ext cx="10767414" cy="8614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240"/>
              <a:buNone/>
            </a:pPr>
            <a:r>
              <a:rPr b="1" lang="en-US" sz="2800" u="sng"/>
              <a:t>M</a:t>
            </a:r>
            <a:r>
              <a:rPr lang="en-US" sz="2800"/>
              <a:t>APPING THE LIFE COURSE OF </a:t>
            </a:r>
            <a:r>
              <a:rPr b="1" lang="en-US" sz="2800" u="sng"/>
              <a:t>A</a:t>
            </a:r>
            <a:r>
              <a:rPr lang="en-US" sz="2800"/>
              <a:t>DOPTION </a:t>
            </a:r>
            <a:r>
              <a:rPr b="1" lang="en-US" sz="2800" u="sng"/>
              <a:t>P</a:t>
            </a:r>
            <a:r>
              <a:rPr lang="en-US" sz="2800"/>
              <a:t>ROJECT (MAP) </a:t>
            </a:r>
            <a:endParaRPr/>
          </a:p>
          <a:p>
            <a:pPr indent="0" lvl="0" marL="0" rtl="0" algn="l">
              <a:lnSpc>
                <a:spcPct val="100000"/>
              </a:lnSpc>
              <a:spcBef>
                <a:spcPts val="1000"/>
              </a:spcBef>
              <a:spcAft>
                <a:spcPts val="0"/>
              </a:spcAft>
              <a:buSzPts val="2240"/>
              <a:buNone/>
            </a:pPr>
            <a:r>
              <a:t/>
            </a:r>
            <a:endParaRPr sz="2800"/>
          </a:p>
        </p:txBody>
      </p:sp>
      <p:sp>
        <p:nvSpPr>
          <p:cNvPr id="167" name="Google Shape;167;p2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1"/>
          <p:cNvSpPr txBox="1"/>
          <p:nvPr/>
        </p:nvSpPr>
        <p:spPr>
          <a:xfrm>
            <a:off x="459200" y="5001825"/>
            <a:ext cx="89727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Hollee A. McGinnis, PhD, MSW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Assistant Professor, Virginia Commonwealth University School of Social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entury Gothic"/>
                <a:ea typeface="Century Gothic"/>
                <a:cs typeface="Century Gothic"/>
                <a:sym typeface="Century Gothic"/>
              </a:rPr>
              <a:t>National Center on Adoption and Permanency (NCAP)  Senior Research Fellow</a:t>
            </a:r>
            <a:endParaRPr sz="1800">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entury Gothic"/>
                <a:ea typeface="Century Gothic"/>
                <a:cs typeface="Century Gothic"/>
                <a:sym typeface="Century Gothic"/>
              </a:rPr>
              <a:t>April 21</a:t>
            </a:r>
            <a:r>
              <a:rPr b="0" i="0" lang="en-US" sz="1800" u="none" cap="none" strike="noStrike">
                <a:solidFill>
                  <a:schemeClr val="lt1"/>
                </a:solidFill>
                <a:latin typeface="Century Gothic"/>
                <a:ea typeface="Century Gothic"/>
                <a:cs typeface="Century Gothic"/>
                <a:sym typeface="Century Gothic"/>
              </a:rPr>
              <a:t>, 2023 | </a:t>
            </a:r>
            <a:r>
              <a:rPr lang="en-US" sz="1800">
                <a:solidFill>
                  <a:schemeClr val="lt1"/>
                </a:solidFill>
                <a:latin typeface="Century Gothic"/>
                <a:ea typeface="Century Gothic"/>
                <a:cs typeface="Century Gothic"/>
                <a:sym typeface="Century Gothic"/>
              </a:rPr>
              <a:t>NCAP Webinar </a:t>
            </a:r>
            <a:r>
              <a:rPr lang="en-US" sz="1800">
                <a:solidFill>
                  <a:schemeClr val="lt1"/>
                </a:solidFill>
                <a:latin typeface="Century Gothic"/>
                <a:ea typeface="Century Gothic"/>
                <a:cs typeface="Century Gothic"/>
                <a:sym typeface="Century Gothic"/>
              </a:rPr>
              <a:t>Series</a:t>
            </a:r>
            <a:endParaRPr b="0" i="0" sz="1400" u="none" cap="none" strike="noStrike">
              <a:solidFill>
                <a:srgbClr val="000000"/>
              </a:solidFill>
              <a:latin typeface="Arial"/>
              <a:ea typeface="Arial"/>
              <a:cs typeface="Arial"/>
              <a:sym typeface="Arial"/>
            </a:endParaRPr>
          </a:p>
        </p:txBody>
      </p:sp>
      <p:pic>
        <p:nvPicPr>
          <p:cNvPr id="169" name="Google Shape;169;p21"/>
          <p:cNvPicPr preferRelativeResize="0"/>
          <p:nvPr/>
        </p:nvPicPr>
        <p:blipFill>
          <a:blip r:embed="rId5">
            <a:alphaModFix/>
          </a:blip>
          <a:stretch>
            <a:fillRect/>
          </a:stretch>
        </p:blipFill>
        <p:spPr>
          <a:xfrm>
            <a:off x="9543225" y="5514975"/>
            <a:ext cx="2648776" cy="1343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0"/>
          <p:cNvSpPr txBox="1"/>
          <p:nvPr/>
        </p:nvSpPr>
        <p:spPr>
          <a:xfrm>
            <a:off x="2133600" y="1752600"/>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75" name="Google Shape;275;p30"/>
          <p:cNvSpPr txBox="1"/>
          <p:nvPr>
            <p:ph idx="1" type="body"/>
          </p:nvPr>
        </p:nvSpPr>
        <p:spPr>
          <a:xfrm>
            <a:off x="1199355" y="1385888"/>
            <a:ext cx="9793289" cy="485775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560"/>
              <a:buChar char="►"/>
            </a:pPr>
            <a:r>
              <a:rPr b="1" lang="en-US" sz="3200"/>
              <a:t>Betty Jean Lifton, 1970s movements.</a:t>
            </a:r>
            <a:endParaRPr/>
          </a:p>
          <a:p>
            <a:pPr indent="-342900" lvl="0" marL="342900" rtl="0" algn="l">
              <a:lnSpc>
                <a:spcPct val="100000"/>
              </a:lnSpc>
              <a:spcBef>
                <a:spcPts val="2800"/>
              </a:spcBef>
              <a:spcAft>
                <a:spcPts val="0"/>
              </a:spcAft>
              <a:buSzPts val="2560"/>
              <a:buChar char="►"/>
            </a:pPr>
            <a:r>
              <a:rPr b="1" lang="en-US" sz="3200"/>
              <a:t>Motherland Tours: </a:t>
            </a:r>
            <a:r>
              <a:rPr lang="en-US" sz="3200"/>
              <a:t>Holt (1973, led by David Kim, non-adoptee)</a:t>
            </a:r>
            <a:endParaRPr/>
          </a:p>
          <a:p>
            <a:pPr indent="-342900" lvl="0" marL="342900" rtl="0" algn="l">
              <a:lnSpc>
                <a:spcPct val="100000"/>
              </a:lnSpc>
              <a:spcBef>
                <a:spcPts val="2800"/>
              </a:spcBef>
              <a:spcAft>
                <a:spcPts val="0"/>
              </a:spcAft>
              <a:buSzPts val="2560"/>
              <a:buChar char="►"/>
            </a:pPr>
            <a:r>
              <a:rPr b="1" lang="en-US" sz="3200"/>
              <a:t>Culture Camps: </a:t>
            </a:r>
            <a:r>
              <a:rPr lang="en-US" sz="3200"/>
              <a:t>Holt (1976, led by Sandy McLaughlin, adoptee)</a:t>
            </a:r>
            <a:endParaRPr/>
          </a:p>
          <a:p>
            <a:pPr indent="-342900" lvl="0" marL="342900" rtl="0" algn="l">
              <a:lnSpc>
                <a:spcPct val="100000"/>
              </a:lnSpc>
              <a:spcBef>
                <a:spcPts val="2800"/>
              </a:spcBef>
              <a:spcAft>
                <a:spcPts val="0"/>
              </a:spcAft>
              <a:buSzPts val="2560"/>
              <a:buChar char="►"/>
            </a:pPr>
            <a:r>
              <a:rPr b="1" lang="en-US" sz="3200"/>
              <a:t>Adoption Agencies: </a:t>
            </a:r>
            <a:r>
              <a:rPr lang="en-US" sz="3200"/>
              <a:t>Holt (1976, Board of Directors, Susan Cox, adoptee)</a:t>
            </a:r>
            <a:endParaRPr/>
          </a:p>
        </p:txBody>
      </p:sp>
      <p:sp>
        <p:nvSpPr>
          <p:cNvPr id="276" name="Google Shape;276;p3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277" name="Google Shape;277;p3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Early Adult Adoptee Voices</a:t>
            </a:r>
            <a:endParaRPr/>
          </a:p>
        </p:txBody>
      </p:sp>
      <p:sp>
        <p:nvSpPr>
          <p:cNvPr id="278" name="Google Shape;278;p30"/>
          <p:cNvSpPr txBox="1"/>
          <p:nvPr>
            <p:ph idx="11" type="ftr"/>
          </p:nvPr>
        </p:nvSpPr>
        <p:spPr>
          <a:xfrm>
            <a:off x="230483" y="6405282"/>
            <a:ext cx="4701113" cy="30480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Asia Families Camp Rice | July 28-30, 2022  |  McGinnis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1"/>
          <p:cNvSpPr txBox="1"/>
          <p:nvPr/>
        </p:nvSpPr>
        <p:spPr>
          <a:xfrm>
            <a:off x="2133600" y="1752600"/>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85" name="Google Shape;285;p31"/>
          <p:cNvSpPr txBox="1"/>
          <p:nvPr>
            <p:ph idx="1" type="body"/>
          </p:nvPr>
        </p:nvSpPr>
        <p:spPr>
          <a:xfrm>
            <a:off x="900113" y="1243013"/>
            <a:ext cx="9615487" cy="5462587"/>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SzPts val="2560"/>
              <a:buFont typeface="Arial"/>
              <a:buChar char="•"/>
            </a:pPr>
            <a:r>
              <a:rPr b="1" lang="en-US" sz="3200"/>
              <a:t>Also-Known-As’ website </a:t>
            </a:r>
            <a:endParaRPr/>
          </a:p>
          <a:p>
            <a:pPr indent="0" lvl="0" marL="0" rtl="0" algn="l">
              <a:lnSpc>
                <a:spcPct val="100000"/>
              </a:lnSpc>
              <a:spcBef>
                <a:spcPts val="0"/>
              </a:spcBef>
              <a:spcAft>
                <a:spcPts val="0"/>
              </a:spcAft>
              <a:buSzPts val="2560"/>
              <a:buNone/>
            </a:pPr>
            <a:r>
              <a:rPr i="1" lang="en-US" sz="3200"/>
              <a:t>    (1996, akaworld.org)</a:t>
            </a:r>
            <a:endParaRPr/>
          </a:p>
          <a:p>
            <a:pPr indent="-342900" lvl="0" marL="342900" rtl="0" algn="l">
              <a:lnSpc>
                <a:spcPct val="100000"/>
              </a:lnSpc>
              <a:spcBef>
                <a:spcPts val="1200"/>
              </a:spcBef>
              <a:spcAft>
                <a:spcPts val="0"/>
              </a:spcAft>
              <a:buSzPts val="2560"/>
              <a:buFont typeface="Arial"/>
              <a:buChar char="•"/>
            </a:pPr>
            <a:r>
              <a:rPr b="1" lang="en-US" sz="3200"/>
              <a:t>Sunny Jo Korean Adoptees Worldwide </a:t>
            </a:r>
            <a:r>
              <a:rPr i="1" lang="en-US" sz="3200"/>
              <a:t>(electronic mailing list 1,000 members)</a:t>
            </a:r>
            <a:endParaRPr/>
          </a:p>
          <a:p>
            <a:pPr indent="-342900" lvl="0" marL="342900" rtl="0" algn="l">
              <a:lnSpc>
                <a:spcPct val="100000"/>
              </a:lnSpc>
              <a:spcBef>
                <a:spcPts val="1800"/>
              </a:spcBef>
              <a:spcAft>
                <a:spcPts val="0"/>
              </a:spcAft>
              <a:buSzPts val="2560"/>
              <a:buFont typeface="Arial"/>
              <a:buChar char="•"/>
            </a:pPr>
            <a:r>
              <a:rPr b="1" lang="en-US" sz="3200"/>
              <a:t>Harlow’s Monkey (Jae Ran Kim) </a:t>
            </a:r>
            <a:endParaRPr/>
          </a:p>
          <a:p>
            <a:pPr indent="0" lvl="0" marL="0" rtl="0" algn="l">
              <a:lnSpc>
                <a:spcPct val="100000"/>
              </a:lnSpc>
              <a:spcBef>
                <a:spcPts val="0"/>
              </a:spcBef>
              <a:spcAft>
                <a:spcPts val="0"/>
              </a:spcAft>
              <a:buSzPts val="2560"/>
              <a:buNone/>
            </a:pPr>
            <a:r>
              <a:rPr i="1" lang="en-US" sz="3200"/>
              <a:t>    (adoptee blogger)</a:t>
            </a:r>
            <a:endParaRPr/>
          </a:p>
          <a:p>
            <a:pPr indent="-342900" lvl="0" marL="342900" rtl="0" algn="l">
              <a:lnSpc>
                <a:spcPct val="100000"/>
              </a:lnSpc>
              <a:spcBef>
                <a:spcPts val="2200"/>
              </a:spcBef>
              <a:spcAft>
                <a:spcPts val="0"/>
              </a:spcAft>
              <a:buSzPts val="2560"/>
              <a:buFont typeface="Arial"/>
              <a:buChar char="•"/>
            </a:pPr>
            <a:r>
              <a:rPr b="1" lang="en-US" sz="3200"/>
              <a:t>Land of Gazillion Adoptees</a:t>
            </a:r>
            <a:endParaRPr/>
          </a:p>
          <a:p>
            <a:pPr indent="-342900" lvl="0" marL="342900" rtl="0" algn="l">
              <a:lnSpc>
                <a:spcPct val="100000"/>
              </a:lnSpc>
              <a:spcBef>
                <a:spcPts val="2200"/>
              </a:spcBef>
              <a:spcAft>
                <a:spcPts val="0"/>
              </a:spcAft>
              <a:buSzPts val="2560"/>
              <a:buFont typeface="Arial"/>
              <a:buChar char="•"/>
            </a:pPr>
            <a:r>
              <a:rPr b="1" lang="en-US" sz="3200"/>
              <a:t>IamAdoptee.com</a:t>
            </a:r>
            <a:endParaRPr b="1" sz="3200"/>
          </a:p>
          <a:p>
            <a:pPr indent="-342900" lvl="0" marL="342900" rtl="0" algn="l">
              <a:lnSpc>
                <a:spcPct val="100000"/>
              </a:lnSpc>
              <a:spcBef>
                <a:spcPts val="2200"/>
              </a:spcBef>
              <a:spcAft>
                <a:spcPts val="0"/>
              </a:spcAft>
              <a:buSzPts val="2560"/>
              <a:buFont typeface="Arial"/>
              <a:buChar char="•"/>
            </a:pPr>
            <a:r>
              <a:rPr b="1" lang="en-US" sz="3200"/>
              <a:t>Social Media Influencers!! </a:t>
            </a:r>
            <a:endParaRPr/>
          </a:p>
        </p:txBody>
      </p:sp>
      <p:sp>
        <p:nvSpPr>
          <p:cNvPr id="286" name="Google Shape;286;p3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287" name="Google Shape;287;p31"/>
          <p:cNvSpPr txBox="1"/>
          <p:nvPr>
            <p:ph type="title"/>
          </p:nvPr>
        </p:nvSpPr>
        <p:spPr>
          <a:xfrm>
            <a:off x="627061" y="262272"/>
            <a:ext cx="9404723"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Adoptee Leaders: Internet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Screen Shot 2016-11-28 at 10.59.39 PM.png" id="295" name="Google Shape;295;p32"/>
          <p:cNvPicPr preferRelativeResize="0"/>
          <p:nvPr/>
        </p:nvPicPr>
        <p:blipFill rotWithShape="1">
          <a:blip r:embed="rId3">
            <a:alphaModFix/>
          </a:blip>
          <a:srcRect b="0" l="0" r="0" t="0"/>
          <a:stretch/>
        </p:blipFill>
        <p:spPr>
          <a:xfrm>
            <a:off x="7398623" y="1923887"/>
            <a:ext cx="3122549" cy="3961293"/>
          </a:xfrm>
          <a:prstGeom prst="rect">
            <a:avLst/>
          </a:prstGeom>
          <a:noFill/>
          <a:ln>
            <a:noFill/>
          </a:ln>
          <a:effectLst>
            <a:outerShdw blurRad="50800" rotWithShape="0" algn="tl" dir="2700000" dist="38100">
              <a:srgbClr val="000000">
                <a:alpha val="40000"/>
              </a:srgbClr>
            </a:outerShdw>
          </a:effectLst>
        </p:spPr>
      </p:pic>
      <p:sp>
        <p:nvSpPr>
          <p:cNvPr id="296" name="Google Shape;296;p32"/>
          <p:cNvSpPr txBox="1"/>
          <p:nvPr/>
        </p:nvSpPr>
        <p:spPr>
          <a:xfrm>
            <a:off x="1288423" y="5947032"/>
            <a:ext cx="505522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McGinnis, H. (2003). Adult Korean Intercountry Adoptees: A Resource for Adoption Practice. </a:t>
            </a:r>
            <a:r>
              <a:rPr b="0" i="1" lang="en-US" sz="1400" u="none" cap="none" strike="noStrike">
                <a:solidFill>
                  <a:schemeClr val="lt1"/>
                </a:solidFill>
                <a:latin typeface="Arial"/>
                <a:ea typeface="Arial"/>
                <a:cs typeface="Arial"/>
                <a:sym typeface="Arial"/>
              </a:rPr>
              <a:t>Columbia Social Work Review</a:t>
            </a:r>
            <a:r>
              <a:rPr b="0" i="0" lang="en-US" sz="1400" u="none" cap="none" strike="noStrike">
                <a:solidFill>
                  <a:schemeClr val="lt1"/>
                </a:solidFill>
                <a:latin typeface="Arial"/>
                <a:ea typeface="Arial"/>
                <a:cs typeface="Arial"/>
                <a:sym typeface="Arial"/>
              </a:rPr>
              <a:t>, </a:t>
            </a:r>
            <a:r>
              <a:rPr b="0" i="1" lang="en-US" sz="1400" u="none" cap="none" strike="noStrike">
                <a:solidFill>
                  <a:schemeClr val="lt1"/>
                </a:solidFill>
                <a:latin typeface="Arial"/>
                <a:ea typeface="Arial"/>
                <a:cs typeface="Arial"/>
                <a:sym typeface="Arial"/>
              </a:rPr>
              <a:t>1</a:t>
            </a:r>
            <a:r>
              <a:rPr b="0" i="0" lang="en-US" sz="1400" u="none" cap="none" strike="noStrike">
                <a:solidFill>
                  <a:schemeClr val="lt1"/>
                </a:solidFill>
                <a:latin typeface="Arial"/>
                <a:ea typeface="Arial"/>
                <a:cs typeface="Arial"/>
                <a:sym typeface="Arial"/>
              </a:rPr>
              <a:t>(1), 8-14.</a:t>
            </a:r>
            <a:endParaRPr b="0" i="0" sz="1400" u="none" cap="none" strike="noStrike">
              <a:solidFill>
                <a:schemeClr val="lt1"/>
              </a:solidFill>
              <a:latin typeface="Arial"/>
              <a:ea typeface="Arial"/>
              <a:cs typeface="Arial"/>
              <a:sym typeface="Arial"/>
            </a:endParaRPr>
          </a:p>
        </p:txBody>
      </p:sp>
      <p:sp>
        <p:nvSpPr>
          <p:cNvPr id="297" name="Google Shape;297;p32"/>
          <p:cNvSpPr txBox="1"/>
          <p:nvPr/>
        </p:nvSpPr>
        <p:spPr>
          <a:xfrm>
            <a:off x="8044068" y="5885180"/>
            <a:ext cx="21717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Policy Director (2004-2009)</a:t>
            </a:r>
            <a:endParaRPr b="0" i="0" sz="1400" u="none" cap="none" strike="noStrike">
              <a:solidFill>
                <a:srgbClr val="000000"/>
              </a:solidFill>
              <a:latin typeface="Arial"/>
              <a:ea typeface="Arial"/>
              <a:cs typeface="Arial"/>
              <a:sym typeface="Arial"/>
            </a:endParaRPr>
          </a:p>
        </p:txBody>
      </p:sp>
      <p:pic>
        <p:nvPicPr>
          <p:cNvPr id="298" name="Google Shape;298;p32"/>
          <p:cNvPicPr preferRelativeResize="0"/>
          <p:nvPr/>
        </p:nvPicPr>
        <p:blipFill rotWithShape="1">
          <a:blip r:embed="rId4">
            <a:alphaModFix/>
          </a:blip>
          <a:srcRect b="0" l="0" r="0" t="0"/>
          <a:stretch/>
        </p:blipFill>
        <p:spPr>
          <a:xfrm>
            <a:off x="6732478" y="1161886"/>
            <a:ext cx="4454840" cy="696912"/>
          </a:xfrm>
          <a:prstGeom prst="rect">
            <a:avLst/>
          </a:prstGeom>
          <a:noFill/>
          <a:ln>
            <a:noFill/>
          </a:ln>
        </p:spPr>
      </p:pic>
      <p:sp>
        <p:nvSpPr>
          <p:cNvPr id="299" name="Google Shape;299;p32"/>
          <p:cNvSpPr txBox="1"/>
          <p:nvPr>
            <p:ph type="title"/>
          </p:nvPr>
        </p:nvSpPr>
        <p:spPr>
          <a:xfrm>
            <a:off x="297333" y="70424"/>
            <a:ext cx="9404723" cy="86770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Background: Groups &amp; Identity</a:t>
            </a:r>
            <a:endParaRPr/>
          </a:p>
        </p:txBody>
      </p:sp>
      <p:pic>
        <p:nvPicPr>
          <p:cNvPr id="300" name="Google Shape;300;p32"/>
          <p:cNvPicPr preferRelativeResize="0"/>
          <p:nvPr/>
        </p:nvPicPr>
        <p:blipFill rotWithShape="1">
          <a:blip r:embed="rId5">
            <a:alphaModFix/>
          </a:blip>
          <a:srcRect b="0" l="0" r="0" t="0"/>
          <a:stretch/>
        </p:blipFill>
        <p:spPr>
          <a:xfrm>
            <a:off x="1004682" y="1140371"/>
            <a:ext cx="4953206" cy="46139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3"/>
          <p:cNvSpPr txBox="1"/>
          <p:nvPr>
            <p:ph type="title"/>
          </p:nvPr>
        </p:nvSpPr>
        <p:spPr>
          <a:xfrm>
            <a:off x="245419" y="82849"/>
            <a:ext cx="10778749"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Adoptive identity over the life course</a:t>
            </a:r>
            <a:br>
              <a:rPr lang="en-US"/>
            </a:br>
            <a:endParaRPr sz="1200"/>
          </a:p>
        </p:txBody>
      </p:sp>
      <p:pic>
        <p:nvPicPr>
          <p:cNvPr id="307" name="Google Shape;307;p33"/>
          <p:cNvPicPr preferRelativeResize="0"/>
          <p:nvPr/>
        </p:nvPicPr>
        <p:blipFill rotWithShape="1">
          <a:blip r:embed="rId3">
            <a:alphaModFix/>
          </a:blip>
          <a:srcRect b="0" l="0" r="0" t="0"/>
          <a:stretch/>
        </p:blipFill>
        <p:spPr>
          <a:xfrm>
            <a:off x="1535575" y="1089269"/>
            <a:ext cx="9144000" cy="5334000"/>
          </a:xfrm>
          <a:prstGeom prst="rect">
            <a:avLst/>
          </a:prstGeom>
          <a:noFill/>
          <a:ln>
            <a:noFill/>
          </a:ln>
        </p:spPr>
      </p:pic>
      <p:cxnSp>
        <p:nvCxnSpPr>
          <p:cNvPr id="308" name="Google Shape;308;p33"/>
          <p:cNvCxnSpPr/>
          <p:nvPr/>
        </p:nvCxnSpPr>
        <p:spPr>
          <a:xfrm>
            <a:off x="5410200" y="3962400"/>
            <a:ext cx="0" cy="1219200"/>
          </a:xfrm>
          <a:prstGeom prst="straightConnector1">
            <a:avLst/>
          </a:prstGeom>
          <a:noFill/>
          <a:ln cap="rnd" cmpd="sng" w="19050">
            <a:solidFill>
              <a:srgbClr val="FF6600"/>
            </a:solidFill>
            <a:prstDash val="solid"/>
            <a:round/>
            <a:headEnd len="sm" w="sm" type="none"/>
            <a:tailEnd len="sm" w="sm" type="none"/>
          </a:ln>
        </p:spPr>
      </p:cxnSp>
      <p:cxnSp>
        <p:nvCxnSpPr>
          <p:cNvPr id="309" name="Google Shape;309;p33"/>
          <p:cNvCxnSpPr/>
          <p:nvPr/>
        </p:nvCxnSpPr>
        <p:spPr>
          <a:xfrm>
            <a:off x="7848600" y="3352800"/>
            <a:ext cx="0" cy="1828800"/>
          </a:xfrm>
          <a:prstGeom prst="straightConnector1">
            <a:avLst/>
          </a:prstGeom>
          <a:noFill/>
          <a:ln cap="rnd" cmpd="sng" w="19050">
            <a:solidFill>
              <a:srgbClr val="FF6600"/>
            </a:solidFill>
            <a:prstDash val="solid"/>
            <a:round/>
            <a:headEnd len="sm" w="sm" type="none"/>
            <a:tailEnd len="sm" w="sm" type="none"/>
          </a:ln>
        </p:spPr>
      </p:cxnSp>
      <p:sp>
        <p:nvSpPr>
          <p:cNvPr id="310" name="Google Shape;310;p33"/>
          <p:cNvSpPr txBox="1"/>
          <p:nvPr/>
        </p:nvSpPr>
        <p:spPr>
          <a:xfrm>
            <a:off x="10672354" y="3962400"/>
            <a:ext cx="1519646"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entury Gothic"/>
                <a:ea typeface="Century Gothic"/>
                <a:cs typeface="Century Gothic"/>
                <a:sym typeface="Century Gothic"/>
              </a:rPr>
              <a:t>McGinnis, H., </a:t>
            </a:r>
            <a:r>
              <a:rPr b="0" i="0" lang="en-US" sz="1200" u="none" cap="none" strike="noStrike">
                <a:solidFill>
                  <a:schemeClr val="lt1"/>
                </a:solidFill>
                <a:latin typeface="Century Gothic"/>
                <a:ea typeface="Century Gothic"/>
                <a:cs typeface="Century Gothic"/>
                <a:sym typeface="Century Gothic"/>
              </a:rPr>
              <a:t>Smith, S., Ryan, S., Howard, J. (2009). Monograph. </a:t>
            </a:r>
            <a:r>
              <a:rPr b="0" i="1" lang="en-US" sz="1200" u="none" cap="none" strike="noStrike">
                <a:solidFill>
                  <a:schemeClr val="lt1"/>
                </a:solidFill>
                <a:latin typeface="Century Gothic"/>
                <a:ea typeface="Century Gothic"/>
                <a:cs typeface="Century Gothic"/>
                <a:sym typeface="Century Gothic"/>
              </a:rPr>
              <a:t>Beyond Culture Camp: Promoting Healthy Identity Formation in Adoption</a:t>
            </a:r>
            <a:r>
              <a:rPr b="0" i="0" lang="en-US" sz="1200" u="none" cap="none" strike="noStrike">
                <a:solidFill>
                  <a:schemeClr val="lt1"/>
                </a:solidFill>
                <a:latin typeface="Century Gothic"/>
                <a:ea typeface="Century Gothic"/>
                <a:cs typeface="Century Gothic"/>
                <a:sym typeface="Century Gothic"/>
              </a:rPr>
              <a:t>. New York, NY: Donaldson Adoption Institute. </a:t>
            </a:r>
            <a:endParaRPr b="0" i="0" sz="1400" u="none" cap="none" strike="noStrike">
              <a:solidFill>
                <a:srgbClr val="000000"/>
              </a:solidFill>
              <a:latin typeface="Arial"/>
              <a:ea typeface="Arial"/>
              <a:cs typeface="Arial"/>
              <a:sym typeface="Arial"/>
            </a:endParaRPr>
          </a:p>
        </p:txBody>
      </p:sp>
      <p:sp>
        <p:nvSpPr>
          <p:cNvPr id="311" name="Google Shape;311;p33"/>
          <p:cNvSpPr/>
          <p:nvPr/>
        </p:nvSpPr>
        <p:spPr>
          <a:xfrm>
            <a:off x="8145005" y="2172893"/>
            <a:ext cx="1650900" cy="2027100"/>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4"/>
          <p:cNvSpPr txBox="1"/>
          <p:nvPr>
            <p:ph type="title"/>
          </p:nvPr>
        </p:nvSpPr>
        <p:spPr>
          <a:xfrm>
            <a:off x="541180" y="62250"/>
            <a:ext cx="10506571"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Study Background: </a:t>
            </a:r>
            <a:r>
              <a:rPr lang="en-US" sz="3200"/>
              <a:t>Groups &amp; Identity </a:t>
            </a:r>
            <a:r>
              <a:rPr lang="en-US"/>
              <a:t>(McGinnis et al., 2009)</a:t>
            </a:r>
            <a:endParaRPr/>
          </a:p>
        </p:txBody>
      </p:sp>
      <p:graphicFrame>
        <p:nvGraphicFramePr>
          <p:cNvPr id="317" name="Google Shape;317;p34"/>
          <p:cNvGraphicFramePr/>
          <p:nvPr/>
        </p:nvGraphicFramePr>
        <p:xfrm>
          <a:off x="378823" y="779097"/>
          <a:ext cx="3000000" cy="3000000"/>
        </p:xfrm>
        <a:graphic>
          <a:graphicData uri="http://schemas.openxmlformats.org/drawingml/2006/table">
            <a:tbl>
              <a:tblPr>
                <a:gradFill>
                  <a:gsLst>
                    <a:gs pos="0">
                      <a:srgbClr val="8EBDF7"/>
                    </a:gs>
                    <a:gs pos="100000">
                      <a:srgbClr val="277CE3"/>
                    </a:gs>
                  </a:gsLst>
                  <a:lin ang="5400000" scaled="0"/>
                </a:gradFill>
                <a:tableStyleId>{98153C58-06F1-44A0-A684-4754586354AD}</a:tableStyleId>
              </a:tblPr>
              <a:tblGrid>
                <a:gridCol w="6644100"/>
                <a:gridCol w="1722550"/>
                <a:gridCol w="1804575"/>
              </a:tblGrid>
              <a:tr h="382550">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Korean Adoptees</a:t>
                      </a:r>
                      <a:endParaRPr b="1" i="0" sz="1400" u="none" cap="none" strike="noStrike">
                        <a:solidFill>
                          <a:schemeClr val="lt1"/>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White Adoptees</a:t>
                      </a:r>
                      <a:endParaRPr b="1" i="0" sz="1400" u="none" cap="none" strike="noStrike">
                        <a:solidFill>
                          <a:schemeClr val="lt1"/>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Source</a:t>
                      </a:r>
                      <a:endParaRPr b="1" i="0" sz="1400" u="none" cap="none" strike="noStrike">
                        <a:solidFill>
                          <a:schemeClr val="lt1"/>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N</a:t>
                      </a:r>
                      <a:r>
                        <a:rPr lang="en-US" sz="1400" u="none" cap="none" strike="noStrike"/>
                        <a:t>=179 </a:t>
                      </a:r>
                      <a:endParaRPr b="0" i="0" sz="1400" u="none" cap="none" strike="noStrike">
                        <a:solidFill>
                          <a:schemeClr val="lt1"/>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N</a:t>
                      </a:r>
                      <a:r>
                        <a:rPr lang="en-US" sz="1400" u="none" cap="none" strike="noStrike"/>
                        <a:t>=156 </a:t>
                      </a:r>
                      <a:endParaRPr b="0" i="0" sz="1400" u="none" cap="none" strike="noStrike">
                        <a:solidFill>
                          <a:schemeClr val="lt1"/>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Travel to birth country</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FF0000"/>
                          </a:solidFill>
                        </a:rPr>
                        <a:t>74</a:t>
                      </a:r>
                      <a:endParaRPr b="1" i="0" sz="1200" u="none" cap="none" strike="noStrike">
                        <a:solidFill>
                          <a:srgbClr val="FF00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chemeClr val="lt1"/>
                          </a:solidFill>
                        </a:rPr>
                        <a:t>45</a:t>
                      </a:r>
                      <a:endParaRPr b="0" i="0" sz="1200" u="none" cap="none" strike="noStrike">
                        <a:solidFill>
                          <a:schemeClr val="lt1"/>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Attend racially diverse schools</a:t>
                      </a:r>
                      <a:endParaRPr b="0" i="0" sz="1400" u="none" cap="none" strike="noStrike">
                        <a:solidFill>
                          <a:schemeClr val="lt1"/>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73</a:t>
                      </a:r>
                      <a:endParaRPr b="0" i="0" sz="1200" u="none" cap="none" strike="noStrike">
                        <a:solidFill>
                          <a:srgbClr val="FF00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chemeClr val="lt1"/>
                          </a:solidFill>
                        </a:rPr>
                        <a:t>42</a:t>
                      </a:r>
                      <a:endParaRPr b="0" i="0" sz="1200" u="none" cap="none" strike="noStrike">
                        <a:solidFill>
                          <a:schemeClr val="lt1"/>
                        </a:solidFill>
                        <a:latin typeface="Arial"/>
                        <a:ea typeface="Arial"/>
                        <a:cs typeface="Arial"/>
                        <a:sym typeface="Arial"/>
                      </a:endParaRPr>
                    </a:p>
                  </a:txBody>
                  <a:tcPr marT="7975" marB="0" marR="7975" marL="7975" anchor="b">
                    <a:solidFill>
                      <a:schemeClr val="dk2"/>
                    </a:solidFill>
                  </a:tcPr>
                </a:tc>
              </a:tr>
              <a:tr h="3088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Having child care providers, teachers, adult role models same ethnic/race</a:t>
                      </a:r>
                      <a:endParaRPr b="0" i="0" sz="1400" u="none" cap="none" strike="noStrike">
                        <a:solidFill>
                          <a:schemeClr val="lt1"/>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73</a:t>
                      </a:r>
                      <a:endParaRPr b="0" i="0" sz="1200" u="none" cap="none" strike="noStrike">
                        <a:solidFill>
                          <a:srgbClr val="FF00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58</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Family travel cultural significant places</a:t>
                      </a:r>
                      <a:endParaRPr b="0" i="0" sz="1400" u="none" cap="none" strike="noStrike">
                        <a:solidFill>
                          <a:schemeClr val="lt1"/>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72</a:t>
                      </a:r>
                      <a:endParaRPr b="0" i="0" sz="1200" u="none" cap="none" strike="noStrike">
                        <a:solidFill>
                          <a:srgbClr val="FF00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54</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r>
              <a:tr h="2173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Read information from internet</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71</a:t>
                      </a:r>
                      <a:endParaRPr b="0" i="0" sz="1200" u="none" cap="none" strike="noStrike">
                        <a:solidFill>
                          <a:srgbClr val="FF00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62</a:t>
                      </a:r>
                      <a:endParaRPr b="0" i="0" sz="1200" u="none" cap="none" strike="noStrike">
                        <a:solidFill>
                          <a:srgbClr val="FF0000"/>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Live in racially diverse neighborhood</a:t>
                      </a:r>
                      <a:endParaRPr b="0" i="0" sz="1400" u="none" cap="none" strike="noStrike">
                        <a:solidFill>
                          <a:schemeClr val="lt1"/>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70</a:t>
                      </a:r>
                      <a:endParaRPr b="0" i="0" sz="1200" u="none" cap="none" strike="noStrike">
                        <a:solidFill>
                          <a:srgbClr val="FF00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53</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Books/articles on adoption</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68</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66</a:t>
                      </a:r>
                      <a:endParaRPr b="0" i="0" sz="1200" u="none" cap="none" strike="noStrike">
                        <a:solidFill>
                          <a:srgbClr val="FF0000"/>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Cook food or dine at restaurants</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68</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54</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Regular contact with people same race/ethnicity</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67</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51</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Exposure to multi-cultural entertainment</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64</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55</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Take classes learn history/culture birth country</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64</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30</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Having siblings</a:t>
                      </a:r>
                      <a:endParaRPr b="0" i="0" sz="1400" u="none" cap="none" strike="noStrike">
                        <a:solidFill>
                          <a:schemeClr val="lt1"/>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63</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68</a:t>
                      </a:r>
                      <a:endParaRPr b="0" i="0" sz="1200" u="none" cap="none" strike="noStrike">
                        <a:solidFill>
                          <a:srgbClr val="FF0000"/>
                        </a:solidFill>
                        <a:latin typeface="Arial"/>
                        <a:ea typeface="Arial"/>
                        <a:cs typeface="Arial"/>
                        <a:sym typeface="Arial"/>
                      </a:endParaRPr>
                    </a:p>
                  </a:txBody>
                  <a:tcPr marT="7975" marB="0" marR="7975" marL="7975" anchor="b">
                    <a:solidFill>
                      <a:schemeClr val="dk2"/>
                    </a:solidFill>
                  </a:tcPr>
                </a:tc>
              </a:tr>
              <a:tr h="2666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B0F0"/>
                          </a:solidFill>
                        </a:rPr>
                        <a:t>Events by adult adoptees/ adult adoptee organizations</a:t>
                      </a:r>
                      <a:endParaRPr b="0" i="0" sz="1400" u="none" cap="none" strike="noStrike">
                        <a:solidFill>
                          <a:srgbClr val="00B0F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36A7E9"/>
                          </a:solidFill>
                        </a:rPr>
                        <a:t>63</a:t>
                      </a:r>
                      <a:endParaRPr b="0" i="0" sz="1200" u="none" cap="none" strike="noStrike">
                        <a:solidFill>
                          <a:srgbClr val="36A7E9"/>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47</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B0F0"/>
                          </a:solidFill>
                        </a:rPr>
                        <a:t>Support group for adoptees</a:t>
                      </a:r>
                      <a:endParaRPr b="0" i="0" sz="1400" u="none" cap="none" strike="noStrike">
                        <a:solidFill>
                          <a:srgbClr val="00B0F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36A7E9"/>
                          </a:solidFill>
                        </a:rPr>
                        <a:t>62</a:t>
                      </a:r>
                      <a:endParaRPr b="0" i="0" sz="1200" u="none" cap="none" strike="noStrike">
                        <a:solidFill>
                          <a:srgbClr val="36A7E9"/>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36A7E9"/>
                          </a:solidFill>
                        </a:rPr>
                        <a:t>50</a:t>
                      </a:r>
                      <a:endParaRPr b="0" i="0" sz="1200" u="none" cap="none" strike="noStrike">
                        <a:solidFill>
                          <a:srgbClr val="36A7E9"/>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Involve ethnically diverse religious, social groups/activities</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62</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40</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2"/>
                          </a:solidFill>
                        </a:rPr>
                        <a:t>Culture camp</a:t>
                      </a:r>
                      <a:endParaRPr b="0" i="0" sz="1400" u="none" cap="none" strike="noStrike">
                        <a:solidFill>
                          <a:schemeClr val="lt2"/>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61</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15</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Study birth language</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59</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43</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r>
              <a:tr h="223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FF00"/>
                          </a:solidFill>
                        </a:rPr>
                        <a:t>Events by same race</a:t>
                      </a:r>
                      <a:endParaRPr b="0" i="0" sz="1400" u="none" cap="none" strike="noStrike">
                        <a:solidFill>
                          <a:srgbClr val="FFFF00"/>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00"/>
                          </a:solidFill>
                        </a:rPr>
                        <a:t>55</a:t>
                      </a:r>
                      <a:endParaRPr b="0" i="0" sz="1200" u="none" cap="none" strike="noStrike">
                        <a:solidFill>
                          <a:srgbClr val="FFFF00"/>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28</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Have traditional objects (dolls etc) from birth country</a:t>
                      </a:r>
                      <a:endParaRPr b="0" i="0" sz="1400" u="none" cap="none" strike="noStrike">
                        <a:solidFill>
                          <a:schemeClr val="lt1"/>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FFFFFF"/>
                          </a:solidFill>
                        </a:rPr>
                        <a:t>49</a:t>
                      </a:r>
                      <a:endParaRPr b="1" i="0" sz="1200" u="none" cap="none" strike="noStrike">
                        <a:solidFill>
                          <a:srgbClr val="FFFFFF"/>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37</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Having contact with birth relatives</a:t>
                      </a:r>
                      <a:endParaRPr b="0" i="0" sz="1400" u="none" cap="none" strike="noStrike">
                        <a:solidFill>
                          <a:schemeClr val="lt1"/>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47</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FF0000"/>
                          </a:solidFill>
                        </a:rPr>
                        <a:t>72</a:t>
                      </a:r>
                      <a:endParaRPr b="1" i="0" sz="1200" u="none" cap="none" strike="noStrike">
                        <a:solidFill>
                          <a:srgbClr val="FF0000"/>
                        </a:solidFill>
                        <a:latin typeface="Arial"/>
                        <a:ea typeface="Arial"/>
                        <a:cs typeface="Arial"/>
                        <a:sym typeface="Arial"/>
                      </a:endParaRPr>
                    </a:p>
                  </a:txBody>
                  <a:tcPr marT="7975" marB="0" marR="7975" marL="7975" anchor="b">
                    <a:solidFill>
                      <a:schemeClr val="dk2"/>
                    </a:solidFill>
                  </a:tcPr>
                </a:tc>
              </a:tr>
              <a:tr h="2746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Study marital art, traditional dance</a:t>
                      </a:r>
                      <a:endParaRPr b="0" i="0" sz="1400" u="none" cap="none" strike="noStrike">
                        <a:solidFill>
                          <a:schemeClr val="lt1"/>
                        </a:solidFill>
                        <a:latin typeface="Arial"/>
                        <a:ea typeface="Arial"/>
                        <a:cs typeface="Arial"/>
                        <a:sym typeface="Arial"/>
                      </a:endParaRPr>
                    </a:p>
                  </a:txBody>
                  <a:tcPr marT="7975" marB="0" marR="7975" marL="7975">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38</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FFFF"/>
                          </a:solidFill>
                        </a:rPr>
                        <a:t>31</a:t>
                      </a:r>
                      <a:endParaRPr b="0" i="0" sz="1200" u="none" cap="none" strike="noStrike">
                        <a:solidFill>
                          <a:srgbClr val="FFFFFF"/>
                        </a:solidFill>
                        <a:latin typeface="Arial"/>
                        <a:ea typeface="Arial"/>
                        <a:cs typeface="Arial"/>
                        <a:sym typeface="Arial"/>
                      </a:endParaRPr>
                    </a:p>
                  </a:txBody>
                  <a:tcPr marT="7975" marB="0" marR="7975" marL="7975" anchor="b">
                    <a:solidFill>
                      <a:schemeClr val="dk2"/>
                    </a:solidFill>
                  </a:tcPr>
                </a:tc>
              </a:tr>
            </a:tbl>
          </a:graphicData>
        </a:graphic>
      </p:graphicFrame>
      <p:sp>
        <p:nvSpPr>
          <p:cNvPr id="318" name="Google Shape;318;p34"/>
          <p:cNvSpPr/>
          <p:nvPr/>
        </p:nvSpPr>
        <p:spPr>
          <a:xfrm>
            <a:off x="7097951" y="4412533"/>
            <a:ext cx="2971800" cy="609600"/>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319" name="Google Shape;319;p34"/>
          <p:cNvSpPr txBox="1"/>
          <p:nvPr/>
        </p:nvSpPr>
        <p:spPr>
          <a:xfrm>
            <a:off x="10550023" y="4302760"/>
            <a:ext cx="1519646"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entury Gothic"/>
                <a:ea typeface="Century Gothic"/>
                <a:cs typeface="Century Gothic"/>
                <a:sym typeface="Century Gothic"/>
              </a:rPr>
              <a:t>McGinnis, H., </a:t>
            </a:r>
            <a:r>
              <a:rPr b="0" i="0" lang="en-US" sz="1200" u="none" cap="none" strike="noStrike">
                <a:solidFill>
                  <a:schemeClr val="lt1"/>
                </a:solidFill>
                <a:latin typeface="Century Gothic"/>
                <a:ea typeface="Century Gothic"/>
                <a:cs typeface="Century Gothic"/>
                <a:sym typeface="Century Gothic"/>
              </a:rPr>
              <a:t>Smith, S., Ryan, S., Howard, J. (2009). Monograph. </a:t>
            </a:r>
            <a:r>
              <a:rPr b="0" i="1" lang="en-US" sz="1200" u="none" cap="none" strike="noStrike">
                <a:solidFill>
                  <a:schemeClr val="lt1"/>
                </a:solidFill>
                <a:latin typeface="Century Gothic"/>
                <a:ea typeface="Century Gothic"/>
                <a:cs typeface="Century Gothic"/>
                <a:sym typeface="Century Gothic"/>
              </a:rPr>
              <a:t>Beyond Culture Camp: Promoting Healthy Identity Formation in Adoption</a:t>
            </a:r>
            <a:r>
              <a:rPr b="0" i="0" lang="en-US" sz="1200" u="none" cap="none" strike="noStrike">
                <a:solidFill>
                  <a:schemeClr val="lt1"/>
                </a:solidFill>
                <a:latin typeface="Century Gothic"/>
                <a:ea typeface="Century Gothic"/>
                <a:cs typeface="Century Gothic"/>
                <a:sym typeface="Century Gothic"/>
              </a:rPr>
              <a:t>. New York, NY: Donaldson Adoption Institute. </a:t>
            </a:r>
            <a:endParaRPr b="0" i="0" sz="1400" u="none" cap="none" strike="noStrike">
              <a:solidFill>
                <a:srgbClr val="000000"/>
              </a:solidFill>
              <a:latin typeface="Arial"/>
              <a:ea typeface="Arial"/>
              <a:cs typeface="Arial"/>
              <a:sym typeface="Arial"/>
            </a:endParaRPr>
          </a:p>
        </p:txBody>
      </p:sp>
      <p:sp>
        <p:nvSpPr>
          <p:cNvPr id="320" name="Google Shape;320;p3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326" name="Google Shape;326;p35"/>
          <p:cNvSpPr txBox="1"/>
          <p:nvPr/>
        </p:nvSpPr>
        <p:spPr>
          <a:xfrm>
            <a:off x="297333" y="70424"/>
            <a:ext cx="9404723" cy="8677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4200"/>
              <a:buFont typeface="Century Gothic"/>
              <a:buNone/>
            </a:pPr>
            <a:r>
              <a:rPr b="0" i="0" lang="en-US" sz="4200" u="none" cap="none" strike="noStrike">
                <a:solidFill>
                  <a:schemeClr val="lt2"/>
                </a:solidFill>
                <a:latin typeface="Century Gothic"/>
                <a:ea typeface="Century Gothic"/>
                <a:cs typeface="Century Gothic"/>
                <a:sym typeface="Century Gothic"/>
              </a:rPr>
              <a:t>Background: Adult Outcomes </a:t>
            </a:r>
            <a:endParaRPr b="0" i="0" sz="1400" u="none" cap="none" strike="noStrike">
              <a:solidFill>
                <a:srgbClr val="000000"/>
              </a:solidFill>
              <a:latin typeface="Arial"/>
              <a:ea typeface="Arial"/>
              <a:cs typeface="Arial"/>
              <a:sym typeface="Arial"/>
            </a:endParaRPr>
          </a:p>
        </p:txBody>
      </p:sp>
      <p:pic>
        <p:nvPicPr>
          <p:cNvPr id="327" name="Google Shape;327;p35"/>
          <p:cNvPicPr preferRelativeResize="0"/>
          <p:nvPr/>
        </p:nvPicPr>
        <p:blipFill rotWithShape="1">
          <a:blip r:embed="rId3">
            <a:alphaModFix/>
          </a:blip>
          <a:srcRect b="0" l="0" r="0" t="0"/>
          <a:stretch/>
        </p:blipFill>
        <p:spPr>
          <a:xfrm>
            <a:off x="6946899" y="1232397"/>
            <a:ext cx="4849253" cy="4807747"/>
          </a:xfrm>
          <a:prstGeom prst="rect">
            <a:avLst/>
          </a:prstGeom>
          <a:noFill/>
          <a:ln>
            <a:noFill/>
          </a:ln>
        </p:spPr>
      </p:pic>
      <p:pic>
        <p:nvPicPr>
          <p:cNvPr id="328" name="Google Shape;328;p35"/>
          <p:cNvPicPr preferRelativeResize="0"/>
          <p:nvPr>
            <p:ph idx="1" type="body"/>
          </p:nvPr>
        </p:nvPicPr>
        <p:blipFill rotWithShape="1">
          <a:blip r:embed="rId4">
            <a:alphaModFix/>
          </a:blip>
          <a:srcRect b="5403" l="0" r="0" t="0"/>
          <a:stretch/>
        </p:blipFill>
        <p:spPr>
          <a:xfrm>
            <a:off x="904607" y="1232397"/>
            <a:ext cx="5366571" cy="4807747"/>
          </a:xfrm>
          <a:prstGeom prst="rect">
            <a:avLst/>
          </a:prstGeom>
          <a:noFill/>
          <a:ln>
            <a:noFill/>
          </a:ln>
        </p:spPr>
      </p:pic>
      <p:sp>
        <p:nvSpPr>
          <p:cNvPr id="329" name="Google Shape;329;p35"/>
          <p:cNvSpPr txBox="1"/>
          <p:nvPr/>
        </p:nvSpPr>
        <p:spPr>
          <a:xfrm>
            <a:off x="1152525" y="6141245"/>
            <a:ext cx="494347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https://www.umass.edu/ruddchair/sites/default/files/rudd.mcginnis.pdf</a:t>
            </a:r>
            <a:endParaRPr b="0" i="0" sz="1800" u="none" cap="none" strike="noStrike">
              <a:solidFill>
                <a:schemeClr val="lt1"/>
              </a:solidFill>
              <a:latin typeface="Century Gothic"/>
              <a:ea typeface="Century Gothic"/>
              <a:cs typeface="Century Gothic"/>
              <a:sym typeface="Century Gothic"/>
            </a:endParaRPr>
          </a:p>
        </p:txBody>
      </p:sp>
      <p:sp>
        <p:nvSpPr>
          <p:cNvPr id="330" name="Google Shape;330;p35"/>
          <p:cNvSpPr txBox="1"/>
          <p:nvPr/>
        </p:nvSpPr>
        <p:spPr>
          <a:xfrm>
            <a:off x="7027301" y="6040144"/>
            <a:ext cx="441483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https://www.umass.edu/ruddchair/virtual-conference-2020-2021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6"/>
          <p:cNvSpPr txBox="1"/>
          <p:nvPr/>
        </p:nvSpPr>
        <p:spPr>
          <a:xfrm>
            <a:off x="2133600" y="1752600"/>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337" name="Google Shape;337;p36"/>
          <p:cNvSpPr txBox="1"/>
          <p:nvPr>
            <p:ph idx="1" type="body"/>
          </p:nvPr>
        </p:nvSpPr>
        <p:spPr>
          <a:xfrm>
            <a:off x="350270" y="807094"/>
            <a:ext cx="10287523" cy="1221865"/>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SzPts val="1440"/>
              <a:buNone/>
            </a:pPr>
            <a:r>
              <a:rPr lang="en-US" sz="1800"/>
              <a:t>GapMap: Lack of studies on the outcome of transracial &amp; intercountry adoptees in adulthood </a:t>
            </a:r>
            <a:r>
              <a:rPr lang="en-US" sz="1200"/>
              <a:t>(McGinnis, H.A., Farina, A., Baden, A., O’Leary-Wiley, M., 2018)</a:t>
            </a:r>
            <a:endParaRPr/>
          </a:p>
        </p:txBody>
      </p:sp>
      <p:sp>
        <p:nvSpPr>
          <p:cNvPr id="338" name="Google Shape;338;p3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pic>
        <p:nvPicPr>
          <p:cNvPr id="339" name="Google Shape;339;p36"/>
          <p:cNvPicPr preferRelativeResize="0"/>
          <p:nvPr/>
        </p:nvPicPr>
        <p:blipFill rotWithShape="1">
          <a:blip r:embed="rId3">
            <a:alphaModFix/>
          </a:blip>
          <a:srcRect b="0" l="0" r="0" t="0"/>
          <a:stretch/>
        </p:blipFill>
        <p:spPr>
          <a:xfrm>
            <a:off x="327431" y="1525955"/>
            <a:ext cx="11291270" cy="4998485"/>
          </a:xfrm>
          <a:prstGeom prst="rect">
            <a:avLst/>
          </a:prstGeom>
          <a:noFill/>
          <a:ln>
            <a:noFill/>
          </a:ln>
        </p:spPr>
      </p:pic>
      <p:cxnSp>
        <p:nvCxnSpPr>
          <p:cNvPr id="340" name="Google Shape;340;p36"/>
          <p:cNvCxnSpPr/>
          <p:nvPr/>
        </p:nvCxnSpPr>
        <p:spPr>
          <a:xfrm>
            <a:off x="9684026" y="1922897"/>
            <a:ext cx="0" cy="4386337"/>
          </a:xfrm>
          <a:prstGeom prst="straightConnector1">
            <a:avLst/>
          </a:prstGeom>
          <a:noFill/>
          <a:ln cap="flat" cmpd="sng" w="19050">
            <a:solidFill>
              <a:srgbClr val="FF0000"/>
            </a:solidFill>
            <a:prstDash val="solid"/>
            <a:round/>
            <a:headEnd len="sm" w="sm" type="none"/>
            <a:tailEnd len="sm" w="sm" type="none"/>
          </a:ln>
        </p:spPr>
      </p:cxnSp>
      <p:sp>
        <p:nvSpPr>
          <p:cNvPr id="341" name="Google Shape;341;p36"/>
          <p:cNvSpPr txBox="1"/>
          <p:nvPr>
            <p:ph type="title"/>
          </p:nvPr>
        </p:nvSpPr>
        <p:spPr>
          <a:xfrm>
            <a:off x="327431" y="106829"/>
            <a:ext cx="9404723" cy="718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Background: Adult Outcomes</a:t>
            </a:r>
            <a:endParaRPr/>
          </a:p>
        </p:txBody>
      </p:sp>
      <p:cxnSp>
        <p:nvCxnSpPr>
          <p:cNvPr id="342" name="Google Shape;342;p36"/>
          <p:cNvCxnSpPr/>
          <p:nvPr/>
        </p:nvCxnSpPr>
        <p:spPr>
          <a:xfrm>
            <a:off x="8284351" y="1922897"/>
            <a:ext cx="0" cy="4386337"/>
          </a:xfrm>
          <a:prstGeom prst="straightConnector1">
            <a:avLst/>
          </a:prstGeom>
          <a:noFill/>
          <a:ln cap="flat" cmpd="sng" w="19050">
            <a:solidFill>
              <a:srgbClr val="FF0000"/>
            </a:solidFill>
            <a:prstDash val="solid"/>
            <a:round/>
            <a:headEnd len="sm" w="sm" type="none"/>
            <a:tailEnd len="sm" w="sm" type="none"/>
          </a:ln>
        </p:spPr>
      </p:cxnSp>
      <p:cxnSp>
        <p:nvCxnSpPr>
          <p:cNvPr id="343" name="Google Shape;343;p36"/>
          <p:cNvCxnSpPr/>
          <p:nvPr/>
        </p:nvCxnSpPr>
        <p:spPr>
          <a:xfrm>
            <a:off x="5505057" y="1922897"/>
            <a:ext cx="0" cy="4386337"/>
          </a:xfrm>
          <a:prstGeom prst="straightConnector1">
            <a:avLst/>
          </a:prstGeom>
          <a:noFill/>
          <a:ln cap="flat" cmpd="sng" w="19050">
            <a:solidFill>
              <a:srgbClr val="FF0000"/>
            </a:solidFill>
            <a:prstDash val="solid"/>
            <a:round/>
            <a:headEnd len="sm" w="sm" type="none"/>
            <a:tailEnd len="sm" w="sm" type="none"/>
          </a:ln>
        </p:spPr>
      </p:cxnSp>
      <p:cxnSp>
        <p:nvCxnSpPr>
          <p:cNvPr id="344" name="Google Shape;344;p36"/>
          <p:cNvCxnSpPr/>
          <p:nvPr/>
        </p:nvCxnSpPr>
        <p:spPr>
          <a:xfrm>
            <a:off x="3387499" y="1922897"/>
            <a:ext cx="0" cy="4386337"/>
          </a:xfrm>
          <a:prstGeom prst="straightConnector1">
            <a:avLst/>
          </a:prstGeom>
          <a:noFill/>
          <a:ln cap="flat" cmpd="sng" w="19050">
            <a:solidFill>
              <a:srgbClr val="FF0000"/>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7"/>
          <p:cNvSpPr txBox="1"/>
          <p:nvPr>
            <p:ph type="title"/>
          </p:nvPr>
        </p:nvSpPr>
        <p:spPr>
          <a:xfrm>
            <a:off x="257418" y="295729"/>
            <a:ext cx="9404723"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Background: Adult Outcomes</a:t>
            </a:r>
            <a:endParaRPr/>
          </a:p>
        </p:txBody>
      </p:sp>
      <p:sp>
        <p:nvSpPr>
          <p:cNvPr id="350" name="Google Shape;350;p3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pic>
        <p:nvPicPr>
          <p:cNvPr id="351" name="Google Shape;351;p37"/>
          <p:cNvPicPr preferRelativeResize="0"/>
          <p:nvPr/>
        </p:nvPicPr>
        <p:blipFill rotWithShape="1">
          <a:blip r:embed="rId3">
            <a:alphaModFix/>
          </a:blip>
          <a:srcRect b="0" l="0" r="0" t="0"/>
          <a:stretch/>
        </p:blipFill>
        <p:spPr>
          <a:xfrm>
            <a:off x="70686" y="1352801"/>
            <a:ext cx="6524325" cy="4833599"/>
          </a:xfrm>
          <a:prstGeom prst="rect">
            <a:avLst/>
          </a:prstGeom>
          <a:noFill/>
          <a:ln>
            <a:noFill/>
          </a:ln>
        </p:spPr>
      </p:pic>
      <p:pic>
        <p:nvPicPr>
          <p:cNvPr id="352" name="Google Shape;352;p37"/>
          <p:cNvPicPr preferRelativeResize="0"/>
          <p:nvPr/>
        </p:nvPicPr>
        <p:blipFill rotWithShape="1">
          <a:blip r:embed="rId4">
            <a:alphaModFix/>
          </a:blip>
          <a:srcRect b="0" l="0" r="0" t="0"/>
          <a:stretch/>
        </p:blipFill>
        <p:spPr>
          <a:xfrm>
            <a:off x="6118570" y="1594354"/>
            <a:ext cx="6073417" cy="3090524"/>
          </a:xfrm>
          <a:prstGeom prst="rect">
            <a:avLst/>
          </a:prstGeom>
          <a:noFill/>
          <a:ln>
            <a:noFill/>
          </a:ln>
        </p:spPr>
      </p:pic>
      <p:sp>
        <p:nvSpPr>
          <p:cNvPr id="353" name="Google Shape;353;p37"/>
          <p:cNvSpPr txBox="1"/>
          <p:nvPr/>
        </p:nvSpPr>
        <p:spPr>
          <a:xfrm>
            <a:off x="6773103" y="4769610"/>
            <a:ext cx="610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entury Gothic"/>
                <a:ea typeface="Century Gothic"/>
                <a:cs typeface="Century Gothic"/>
                <a:sym typeface="Century Gothic"/>
              </a:rPr>
              <a:t>https://www.cdc.gov/violenceprevention/aces/fastfact.html</a:t>
            </a:r>
            <a:endParaRPr b="0" i="0" sz="1200" u="none" cap="none" strike="noStrike">
              <a:solidFill>
                <a:schemeClr val="lt1"/>
              </a:solidFill>
              <a:latin typeface="Century Gothic"/>
              <a:ea typeface="Century Gothic"/>
              <a:cs typeface="Century Gothic"/>
              <a:sym typeface="Century Gothic"/>
            </a:endParaRPr>
          </a:p>
        </p:txBody>
      </p:sp>
      <p:sp>
        <p:nvSpPr>
          <p:cNvPr id="354" name="Google Shape;354;p37"/>
          <p:cNvSpPr txBox="1"/>
          <p:nvPr/>
        </p:nvSpPr>
        <p:spPr>
          <a:xfrm>
            <a:off x="538164" y="6266782"/>
            <a:ext cx="664368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entury Gothic"/>
                <a:ea typeface="Century Gothic"/>
                <a:cs typeface="Century Gothic"/>
                <a:sym typeface="Century Gothic"/>
              </a:rPr>
              <a:t>https://www.ncsl.org/research/health/adverse-childhood-experiences-aces.aspx</a:t>
            </a:r>
            <a:endParaRPr b="0" i="0" sz="1200" u="none" cap="none" strike="noStrike">
              <a:solidFill>
                <a:schemeClr val="lt1"/>
              </a:solidFill>
              <a:latin typeface="Century Gothic"/>
              <a:ea typeface="Century Gothic"/>
              <a:cs typeface="Century Gothic"/>
              <a:sym typeface="Century Gothic"/>
            </a:endParaRPr>
          </a:p>
        </p:txBody>
      </p:sp>
      <p:pic>
        <p:nvPicPr>
          <p:cNvPr descr="Image result for breast cancer ribbon images free clear background" id="355" name="Google Shape;355;p37"/>
          <p:cNvPicPr preferRelativeResize="0"/>
          <p:nvPr/>
        </p:nvPicPr>
        <p:blipFill rotWithShape="1">
          <a:blip r:embed="rId5">
            <a:alphaModFix/>
          </a:blip>
          <a:srcRect b="0" l="0" r="0" t="0"/>
          <a:stretch/>
        </p:blipFill>
        <p:spPr>
          <a:xfrm>
            <a:off x="8696579" y="-9"/>
            <a:ext cx="917397" cy="15096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8"/>
          <p:cNvSpPr txBox="1"/>
          <p:nvPr>
            <p:ph idx="1" type="body"/>
          </p:nvPr>
        </p:nvSpPr>
        <p:spPr>
          <a:xfrm>
            <a:off x="1525165" y="1853248"/>
            <a:ext cx="8229600" cy="48006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560"/>
              <a:buFont typeface="Century Gothic"/>
              <a:buChar char="-"/>
            </a:pPr>
            <a:r>
              <a:rPr lang="en-US" sz="3200"/>
              <a:t>Exploration</a:t>
            </a:r>
            <a:endParaRPr/>
          </a:p>
          <a:p>
            <a:pPr indent="-342900" lvl="0" marL="342900" rtl="0" algn="l">
              <a:lnSpc>
                <a:spcPct val="100000"/>
              </a:lnSpc>
              <a:spcBef>
                <a:spcPts val="2200"/>
              </a:spcBef>
              <a:spcAft>
                <a:spcPts val="0"/>
              </a:spcAft>
              <a:buSzPts val="2560"/>
              <a:buFont typeface="Century Gothic"/>
              <a:buChar char="-"/>
            </a:pPr>
            <a:r>
              <a:rPr lang="en-US" sz="3200"/>
              <a:t>Knowledge</a:t>
            </a:r>
            <a:endParaRPr/>
          </a:p>
          <a:p>
            <a:pPr indent="-342900" lvl="0" marL="342900" rtl="0" algn="l">
              <a:lnSpc>
                <a:spcPct val="100000"/>
              </a:lnSpc>
              <a:spcBef>
                <a:spcPts val="2200"/>
              </a:spcBef>
              <a:spcAft>
                <a:spcPts val="0"/>
              </a:spcAft>
              <a:buSzPts val="2560"/>
              <a:buFont typeface="Century Gothic"/>
              <a:buChar char="-"/>
            </a:pPr>
            <a:r>
              <a:rPr lang="en-US" sz="3200"/>
              <a:t>Belonging</a:t>
            </a:r>
            <a:endParaRPr b="1" sz="3200"/>
          </a:p>
          <a:p>
            <a:pPr indent="-342900" lvl="0" marL="342900" rtl="0" algn="l">
              <a:lnSpc>
                <a:spcPct val="100000"/>
              </a:lnSpc>
              <a:spcBef>
                <a:spcPts val="2200"/>
              </a:spcBef>
              <a:spcAft>
                <a:spcPts val="0"/>
              </a:spcAft>
              <a:buSzPts val="2560"/>
              <a:buFont typeface="Century Gothic"/>
              <a:buChar char="-"/>
            </a:pPr>
            <a:r>
              <a:rPr b="1" lang="en-US" sz="3200"/>
              <a:t>Power</a:t>
            </a:r>
            <a:endParaRPr/>
          </a:p>
          <a:p>
            <a:pPr indent="-342900" lvl="0" marL="342900" rtl="0" algn="l">
              <a:lnSpc>
                <a:spcPct val="100000"/>
              </a:lnSpc>
              <a:spcBef>
                <a:spcPts val="2200"/>
              </a:spcBef>
              <a:spcAft>
                <a:spcPts val="0"/>
              </a:spcAft>
              <a:buSzPts val="2560"/>
              <a:buFont typeface="Century Gothic"/>
              <a:buChar char="-"/>
            </a:pPr>
            <a:r>
              <a:rPr b="1" lang="en-US" sz="3200"/>
              <a:t>Change</a:t>
            </a:r>
            <a:endParaRPr/>
          </a:p>
          <a:p>
            <a:pPr indent="-180340" lvl="0" marL="342900" rtl="0" algn="l">
              <a:lnSpc>
                <a:spcPct val="100000"/>
              </a:lnSpc>
              <a:spcBef>
                <a:spcPts val="2200"/>
              </a:spcBef>
              <a:spcAft>
                <a:spcPts val="0"/>
              </a:spcAft>
              <a:buSzPts val="2560"/>
              <a:buFont typeface="Century Gothic"/>
              <a:buNone/>
            </a:pPr>
            <a:r>
              <a:t/>
            </a:r>
            <a:endParaRPr sz="3200"/>
          </a:p>
          <a:p>
            <a:pPr indent="-180340" lvl="0" marL="342900" rtl="0" algn="l">
              <a:lnSpc>
                <a:spcPct val="100000"/>
              </a:lnSpc>
              <a:spcBef>
                <a:spcPts val="1000"/>
              </a:spcBef>
              <a:spcAft>
                <a:spcPts val="0"/>
              </a:spcAft>
              <a:buSzPts val="2560"/>
              <a:buFont typeface="Century Gothic"/>
              <a:buNone/>
            </a:pPr>
            <a:r>
              <a:t/>
            </a:r>
            <a:endParaRPr sz="3200"/>
          </a:p>
        </p:txBody>
      </p:sp>
      <p:sp>
        <p:nvSpPr>
          <p:cNvPr id="362" name="Google Shape;362;p3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363" name="Google Shape;363;p3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Why is community important? </a:t>
            </a:r>
            <a:endParaRPr/>
          </a:p>
        </p:txBody>
      </p:sp>
      <p:pic>
        <p:nvPicPr>
          <p:cNvPr descr="shri_mandala.jpg" id="364" name="Google Shape;364;p38"/>
          <p:cNvPicPr preferRelativeResize="0"/>
          <p:nvPr/>
        </p:nvPicPr>
        <p:blipFill rotWithShape="1">
          <a:blip r:embed="rId3">
            <a:alphaModFix/>
          </a:blip>
          <a:srcRect b="0" l="0" r="0" t="0"/>
          <a:stretch/>
        </p:blipFill>
        <p:spPr>
          <a:xfrm>
            <a:off x="5553075" y="1371600"/>
            <a:ext cx="5113760" cy="50455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39"/>
          <p:cNvPicPr preferRelativeResize="0"/>
          <p:nvPr/>
        </p:nvPicPr>
        <p:blipFill rotWithShape="1">
          <a:blip r:embed="rId3">
            <a:alphaModFix/>
          </a:blip>
          <a:srcRect b="0" l="0" r="0" t="0"/>
          <a:stretch/>
        </p:blipFill>
        <p:spPr>
          <a:xfrm>
            <a:off x="8524355" y="1920821"/>
            <a:ext cx="3499907" cy="3951712"/>
          </a:xfrm>
          <a:prstGeom prst="rect">
            <a:avLst/>
          </a:prstGeom>
          <a:noFill/>
          <a:ln>
            <a:noFill/>
          </a:ln>
        </p:spPr>
      </p:pic>
      <p:sp>
        <p:nvSpPr>
          <p:cNvPr id="370" name="Google Shape;370;p39"/>
          <p:cNvSpPr txBox="1"/>
          <p:nvPr>
            <p:ph type="title"/>
          </p:nvPr>
        </p:nvSpPr>
        <p:spPr>
          <a:xfrm>
            <a:off x="376873" y="3215639"/>
            <a:ext cx="8515350" cy="136207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2"/>
              </a:buClr>
              <a:buSzPts val="4800"/>
              <a:buFont typeface="Century Gothic"/>
              <a:buNone/>
            </a:pPr>
            <a:r>
              <a:rPr b="1" lang="en-US" sz="4800" u="sng"/>
              <a:t>M</a:t>
            </a:r>
            <a:r>
              <a:rPr b="1" lang="en-US" sz="4800"/>
              <a:t>apping the life course of </a:t>
            </a:r>
            <a:r>
              <a:rPr b="1" lang="en-US" sz="4800" u="sng"/>
              <a:t>A</a:t>
            </a:r>
            <a:r>
              <a:rPr b="1" lang="en-US" sz="4800"/>
              <a:t>doption </a:t>
            </a:r>
            <a:r>
              <a:rPr b="1" lang="en-US" sz="4800" u="sng"/>
              <a:t>P</a:t>
            </a:r>
            <a:r>
              <a:rPr b="1" lang="en-US" sz="4800"/>
              <a:t>roject (MAP):</a:t>
            </a:r>
            <a:r>
              <a:rPr lang="en-US" sz="4800"/>
              <a:t> </a:t>
            </a:r>
            <a:r>
              <a:rPr lang="en-US"/>
              <a:t> Health, Well-being &amp; Adoptee Connections in Adulthood</a:t>
            </a:r>
            <a:endParaRPr/>
          </a:p>
        </p:txBody>
      </p:sp>
      <p:sp>
        <p:nvSpPr>
          <p:cNvPr id="371" name="Google Shape;371;p39"/>
          <p:cNvSpPr txBox="1"/>
          <p:nvPr>
            <p:ph idx="1" type="body"/>
          </p:nvPr>
        </p:nvSpPr>
        <p:spPr>
          <a:xfrm>
            <a:off x="376873" y="908901"/>
            <a:ext cx="7456487" cy="15001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PART II</a:t>
            </a:r>
            <a:endParaRPr/>
          </a:p>
        </p:txBody>
      </p:sp>
      <p:sp>
        <p:nvSpPr>
          <p:cNvPr id="372" name="Google Shape;372;p3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373" name="Google Shape;373;p39"/>
          <p:cNvSpPr txBox="1"/>
          <p:nvPr/>
        </p:nvSpPr>
        <p:spPr>
          <a:xfrm>
            <a:off x="6824612" y="6064773"/>
            <a:ext cx="61007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lt1"/>
                </a:solidFill>
                <a:latin typeface="Century Gothic"/>
                <a:ea typeface="Century Gothic"/>
                <a:cs typeface="Century Gothic"/>
                <a:sym typeface="Century Gothic"/>
                <a:hlinkClick r:id="rId4">
                  <a:extLst>
                    <a:ext uri="{A12FA001-AC4F-418D-AE19-62706E023703}">
                      <ahyp:hlinkClr val="tx"/>
                    </a:ext>
                  </a:extLst>
                </a:hlinkClick>
              </a:rPr>
              <a:t>https://www.caare-research.org/mapproject</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2"/>
          <p:cNvSpPr txBox="1"/>
          <p:nvPr>
            <p:ph type="title"/>
          </p:nvPr>
        </p:nvSpPr>
        <p:spPr>
          <a:xfrm>
            <a:off x="438297" y="62102"/>
            <a:ext cx="9404723"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Welcome</a:t>
            </a:r>
            <a:endParaRPr/>
          </a:p>
        </p:txBody>
      </p:sp>
      <p:sp>
        <p:nvSpPr>
          <p:cNvPr id="175" name="Google Shape;175;p22"/>
          <p:cNvSpPr txBox="1"/>
          <p:nvPr>
            <p:ph idx="1" type="body"/>
          </p:nvPr>
        </p:nvSpPr>
        <p:spPr>
          <a:xfrm>
            <a:off x="462010" y="1205342"/>
            <a:ext cx="11268000" cy="3585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600"/>
              <a:buChar char="►"/>
            </a:pPr>
            <a:r>
              <a:rPr lang="en-US"/>
              <a:t>Discuss goals of a national study “</a:t>
            </a:r>
            <a:r>
              <a:rPr b="1" lang="en-US" sz="2200" u="sng"/>
              <a:t>Mapping the Life Course of Adoption Project</a:t>
            </a:r>
            <a:r>
              <a:rPr lang="en-US"/>
              <a:t>” (MAP) exploring adult outcomes (physical health, mental health, identity, and well-being) and the nature of adoptee-led groups/ spaced and among adoptees (18+) in the USA</a:t>
            </a:r>
            <a:endParaRPr/>
          </a:p>
          <a:p>
            <a:pPr indent="-342900" lvl="0" marL="342900" rtl="0" algn="l">
              <a:lnSpc>
                <a:spcPct val="100000"/>
              </a:lnSpc>
              <a:spcBef>
                <a:spcPts val="1000"/>
              </a:spcBef>
              <a:spcAft>
                <a:spcPts val="0"/>
              </a:spcAft>
              <a:buSzPts val="1600"/>
              <a:buChar char="►"/>
            </a:pPr>
            <a:r>
              <a:rPr b="1" lang="en-US"/>
              <a:t>Research Partners: </a:t>
            </a:r>
            <a:r>
              <a:rPr lang="en-US"/>
              <a:t>Dr. Amanda Baden (Montclair State University); Dr. JaeRan Kim (University of Washington, Tacoma); Dr. Adam Kim (Wesleyan University); Dr. Gina Samuels (University of Chicago)</a:t>
            </a:r>
            <a:endParaRPr/>
          </a:p>
          <a:p>
            <a:pPr indent="-342900" lvl="0" marL="342900" rtl="0" algn="l">
              <a:lnSpc>
                <a:spcPct val="100000"/>
              </a:lnSpc>
              <a:spcBef>
                <a:spcPts val="1000"/>
              </a:spcBef>
              <a:spcAft>
                <a:spcPts val="0"/>
              </a:spcAft>
              <a:buSzPts val="1600"/>
              <a:buChar char="►"/>
            </a:pPr>
            <a:r>
              <a:rPr b="1" lang="en-US"/>
              <a:t>Community Partners: </a:t>
            </a:r>
            <a:r>
              <a:rPr lang="en-US"/>
              <a:t>Boston Korean Adoptees; International Korean Adoptee Association (IKAA) Network U.S.-based organizations  Asian American Adoptees of Washington (AAW), Association of Korean Adoptees-San Francisco, AK Connection (Minnesota), Also-Known-As, Inc. (New York), Korean Adoptees of Chicago (KAtCH )</a:t>
            </a:r>
            <a:endParaRPr/>
          </a:p>
          <a:p>
            <a:pPr indent="-342900" lvl="0" marL="342900" rtl="0" algn="l">
              <a:lnSpc>
                <a:spcPct val="100000"/>
              </a:lnSpc>
              <a:spcBef>
                <a:spcPts val="1000"/>
              </a:spcBef>
              <a:spcAft>
                <a:spcPts val="0"/>
              </a:spcAft>
              <a:buSzPts val="1600"/>
              <a:buChar char="►"/>
            </a:pPr>
            <a:r>
              <a:rPr b="1" lang="en-US"/>
              <a:t>Funding: </a:t>
            </a:r>
            <a:r>
              <a:rPr lang="en-US"/>
              <a:t>Virginia Commonwealth University Presidential Research Quest Fund (PeRQ). </a:t>
            </a:r>
            <a:endParaRPr b="1"/>
          </a:p>
        </p:txBody>
      </p:sp>
      <p:sp>
        <p:nvSpPr>
          <p:cNvPr id="176" name="Google Shape;176;p22"/>
          <p:cNvSpPr txBox="1"/>
          <p:nvPr>
            <p:ph idx="12" type="sldNum"/>
          </p:nvPr>
        </p:nvSpPr>
        <p:spPr>
          <a:xfrm>
            <a:off x="10375400" y="0"/>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pic>
        <p:nvPicPr>
          <p:cNvPr id="177" name="Google Shape;177;p22"/>
          <p:cNvPicPr preferRelativeResize="0"/>
          <p:nvPr/>
        </p:nvPicPr>
        <p:blipFill rotWithShape="1">
          <a:blip r:embed="rId3">
            <a:alphaModFix/>
          </a:blip>
          <a:srcRect b="0" l="0" r="0" t="0"/>
          <a:stretch/>
        </p:blipFill>
        <p:spPr>
          <a:xfrm>
            <a:off x="8715145" y="5864816"/>
            <a:ext cx="1674229" cy="871994"/>
          </a:xfrm>
          <a:prstGeom prst="rect">
            <a:avLst/>
          </a:prstGeom>
          <a:noFill/>
          <a:ln>
            <a:noFill/>
          </a:ln>
        </p:spPr>
      </p:pic>
      <p:pic>
        <p:nvPicPr>
          <p:cNvPr descr="IKAA" id="178" name="Google Shape;178;p22"/>
          <p:cNvPicPr preferRelativeResize="0"/>
          <p:nvPr/>
        </p:nvPicPr>
        <p:blipFill rotWithShape="1">
          <a:blip r:embed="rId4">
            <a:alphaModFix/>
          </a:blip>
          <a:srcRect b="0" l="0" r="0" t="0"/>
          <a:stretch/>
        </p:blipFill>
        <p:spPr>
          <a:xfrm>
            <a:off x="2454125" y="5867906"/>
            <a:ext cx="1674229" cy="868904"/>
          </a:xfrm>
          <a:prstGeom prst="rect">
            <a:avLst/>
          </a:prstGeom>
          <a:noFill/>
          <a:ln>
            <a:noFill/>
          </a:ln>
        </p:spPr>
      </p:pic>
      <p:pic>
        <p:nvPicPr>
          <p:cNvPr id="179" name="Google Shape;179;p22"/>
          <p:cNvPicPr preferRelativeResize="0"/>
          <p:nvPr/>
        </p:nvPicPr>
        <p:blipFill rotWithShape="1">
          <a:blip r:embed="rId5">
            <a:alphaModFix/>
          </a:blip>
          <a:srcRect b="0" l="0" r="0" t="0"/>
          <a:stretch/>
        </p:blipFill>
        <p:spPr>
          <a:xfrm>
            <a:off x="10417775" y="5852869"/>
            <a:ext cx="860368" cy="871995"/>
          </a:xfrm>
          <a:prstGeom prst="rect">
            <a:avLst/>
          </a:prstGeom>
          <a:noFill/>
          <a:ln>
            <a:noFill/>
          </a:ln>
        </p:spPr>
      </p:pic>
      <p:pic>
        <p:nvPicPr>
          <p:cNvPr descr="Picture" id="180" name="Google Shape;180;p22"/>
          <p:cNvPicPr preferRelativeResize="0"/>
          <p:nvPr/>
        </p:nvPicPr>
        <p:blipFill rotWithShape="1">
          <a:blip r:embed="rId6">
            <a:alphaModFix/>
          </a:blip>
          <a:srcRect b="0" l="0" r="0" t="0"/>
          <a:stretch/>
        </p:blipFill>
        <p:spPr>
          <a:xfrm>
            <a:off x="7796721" y="5818386"/>
            <a:ext cx="918424" cy="918424"/>
          </a:xfrm>
          <a:prstGeom prst="rect">
            <a:avLst/>
          </a:prstGeom>
          <a:noFill/>
          <a:ln>
            <a:noFill/>
          </a:ln>
        </p:spPr>
      </p:pic>
      <p:pic>
        <p:nvPicPr>
          <p:cNvPr id="181" name="Google Shape;181;p22"/>
          <p:cNvPicPr preferRelativeResize="0"/>
          <p:nvPr/>
        </p:nvPicPr>
        <p:blipFill rotWithShape="1">
          <a:blip r:embed="rId7">
            <a:alphaModFix/>
          </a:blip>
          <a:srcRect b="0" l="0" r="0" t="0"/>
          <a:stretch/>
        </p:blipFill>
        <p:spPr>
          <a:xfrm>
            <a:off x="4142905" y="5852869"/>
            <a:ext cx="3655070" cy="883941"/>
          </a:xfrm>
          <a:prstGeom prst="rect">
            <a:avLst/>
          </a:prstGeom>
          <a:noFill/>
          <a:ln>
            <a:noFill/>
          </a:ln>
        </p:spPr>
      </p:pic>
      <p:pic>
        <p:nvPicPr>
          <p:cNvPr descr="Also-Known-As" id="182" name="Google Shape;182;p22"/>
          <p:cNvPicPr preferRelativeResize="0"/>
          <p:nvPr/>
        </p:nvPicPr>
        <p:blipFill rotWithShape="1">
          <a:blip r:embed="rId8">
            <a:alphaModFix/>
          </a:blip>
          <a:srcRect b="0" l="0" r="0" t="0"/>
          <a:stretch/>
        </p:blipFill>
        <p:spPr>
          <a:xfrm>
            <a:off x="11306544" y="5805838"/>
            <a:ext cx="851355" cy="871994"/>
          </a:xfrm>
          <a:prstGeom prst="rect">
            <a:avLst/>
          </a:prstGeom>
          <a:noFill/>
          <a:ln>
            <a:noFill/>
          </a:ln>
        </p:spPr>
      </p:pic>
      <p:pic>
        <p:nvPicPr>
          <p:cNvPr descr="Boston Korean Adoptees" id="183" name="Google Shape;183;p22"/>
          <p:cNvPicPr preferRelativeResize="0"/>
          <p:nvPr/>
        </p:nvPicPr>
        <p:blipFill rotWithShape="1">
          <a:blip r:embed="rId9">
            <a:alphaModFix/>
          </a:blip>
          <a:srcRect b="0" l="0" r="0" t="0"/>
          <a:stretch/>
        </p:blipFill>
        <p:spPr>
          <a:xfrm>
            <a:off x="0" y="5987199"/>
            <a:ext cx="2545135" cy="6906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0"/>
          <p:cNvSpPr txBox="1"/>
          <p:nvPr>
            <p:ph type="title"/>
          </p:nvPr>
        </p:nvSpPr>
        <p:spPr>
          <a:xfrm>
            <a:off x="273559" y="105413"/>
            <a:ext cx="9404723" cy="82144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MAP Project Goals &amp; Survey Aims</a:t>
            </a:r>
            <a:endParaRPr/>
          </a:p>
        </p:txBody>
      </p:sp>
      <p:sp>
        <p:nvSpPr>
          <p:cNvPr id="379" name="Google Shape;379;p40"/>
          <p:cNvSpPr txBox="1"/>
          <p:nvPr>
            <p:ph idx="1" type="body"/>
          </p:nvPr>
        </p:nvSpPr>
        <p:spPr>
          <a:xfrm>
            <a:off x="273550" y="926849"/>
            <a:ext cx="11644800" cy="66234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SzPct val="80000"/>
              <a:buNone/>
            </a:pPr>
            <a:r>
              <a:rPr b="1" lang="en-US" sz="3000"/>
              <a:t>Project Goals: </a:t>
            </a:r>
            <a:endParaRPr b="1" sz="3000"/>
          </a:p>
          <a:p>
            <a:pPr indent="0" lvl="0" marL="0" rtl="0" algn="l">
              <a:lnSpc>
                <a:spcPct val="100000"/>
              </a:lnSpc>
              <a:spcBef>
                <a:spcPts val="0"/>
              </a:spcBef>
              <a:spcAft>
                <a:spcPts val="0"/>
              </a:spcAft>
              <a:buSzPct val="80000"/>
              <a:buNone/>
            </a:pPr>
            <a:r>
              <a:t/>
            </a:r>
            <a:endParaRPr b="1" sz="3000"/>
          </a:p>
          <a:p>
            <a:pPr indent="0" lvl="0" marL="0" rtl="0" algn="l">
              <a:lnSpc>
                <a:spcPct val="100000"/>
              </a:lnSpc>
              <a:spcBef>
                <a:spcPts val="0"/>
              </a:spcBef>
              <a:spcAft>
                <a:spcPts val="0"/>
              </a:spcAft>
              <a:buSzPct val="80000"/>
              <a:buNone/>
            </a:pPr>
            <a:r>
              <a:rPr b="1" lang="en-US" sz="3000"/>
              <a:t>Collaborative on Adoption &amp; Alternative Care Research (CAARE): </a:t>
            </a:r>
            <a:r>
              <a:rPr lang="en-US" sz="3000">
                <a:solidFill>
                  <a:schemeClr val="accent1"/>
                </a:solidFill>
              </a:rPr>
              <a:t>https://www.caare-research.org/</a:t>
            </a:r>
            <a:endParaRPr>
              <a:solidFill>
                <a:schemeClr val="accent1"/>
              </a:solidFill>
            </a:endParaRPr>
          </a:p>
          <a:p>
            <a:pPr indent="-332232" lvl="0" marL="342900" rtl="0" algn="l">
              <a:lnSpc>
                <a:spcPct val="100000"/>
              </a:lnSpc>
              <a:spcBef>
                <a:spcPts val="1500"/>
              </a:spcBef>
              <a:spcAft>
                <a:spcPts val="0"/>
              </a:spcAft>
              <a:buSzPct val="80000"/>
              <a:buChar char="►"/>
            </a:pPr>
            <a:r>
              <a:rPr lang="en-US" sz="2800"/>
              <a:t>To </a:t>
            </a:r>
            <a:r>
              <a:rPr b="1" i="1" lang="en-US" sz="2800"/>
              <a:t>CO-CREATE RESEARCH </a:t>
            </a:r>
            <a:r>
              <a:rPr lang="en-US" sz="2800"/>
              <a:t>knowledge and wisdom by and for adoptees: </a:t>
            </a:r>
            <a:endParaRPr/>
          </a:p>
          <a:p>
            <a:pPr indent="-275082" lvl="1" marL="742950" rtl="0" algn="l">
              <a:lnSpc>
                <a:spcPct val="100000"/>
              </a:lnSpc>
              <a:spcBef>
                <a:spcPts val="1000"/>
              </a:spcBef>
              <a:spcAft>
                <a:spcPts val="0"/>
              </a:spcAft>
              <a:buSzPct val="80000"/>
              <a:buChar char="►"/>
            </a:pPr>
            <a:r>
              <a:rPr lang="en-US" sz="2800" u="sng"/>
              <a:t>Adoptee-led: </a:t>
            </a:r>
            <a:r>
              <a:rPr lang="en-US" sz="2800"/>
              <a:t>designed by adoptee researchers and adoptee groups</a:t>
            </a:r>
            <a:endParaRPr/>
          </a:p>
          <a:p>
            <a:pPr indent="-275082" lvl="1" marL="742950" rtl="0" algn="l">
              <a:lnSpc>
                <a:spcPct val="100000"/>
              </a:lnSpc>
              <a:spcBef>
                <a:spcPts val="1000"/>
              </a:spcBef>
              <a:spcAft>
                <a:spcPts val="0"/>
              </a:spcAft>
              <a:buSzPct val="80000"/>
              <a:buChar char="►"/>
            </a:pPr>
            <a:r>
              <a:rPr lang="en-US" sz="2800" u="sng"/>
              <a:t>Community-engaged: </a:t>
            </a:r>
            <a:r>
              <a:rPr lang="en-US" sz="2800"/>
              <a:t>participants are </a:t>
            </a:r>
            <a:r>
              <a:rPr b="1" lang="en-US" sz="2800"/>
              <a:t>co-creators of the knowledge</a:t>
            </a:r>
            <a:r>
              <a:rPr lang="en-US" sz="2800"/>
              <a:t> at all stages of the study/knowledge creation process</a:t>
            </a:r>
            <a:endParaRPr/>
          </a:p>
          <a:p>
            <a:pPr indent="0" lvl="0" marL="0" rtl="0" algn="l">
              <a:lnSpc>
                <a:spcPct val="100000"/>
              </a:lnSpc>
              <a:spcBef>
                <a:spcPts val="1000"/>
              </a:spcBef>
              <a:spcAft>
                <a:spcPts val="0"/>
              </a:spcAft>
              <a:buSzPct val="80000"/>
              <a:buNone/>
            </a:pPr>
            <a:r>
              <a:t/>
            </a:r>
            <a:endParaRPr b="1" sz="1100"/>
          </a:p>
          <a:p>
            <a:pPr indent="0" lvl="0" marL="0" rtl="0" algn="l">
              <a:lnSpc>
                <a:spcPct val="100000"/>
              </a:lnSpc>
              <a:spcBef>
                <a:spcPts val="1000"/>
              </a:spcBef>
              <a:spcAft>
                <a:spcPts val="0"/>
              </a:spcAft>
              <a:buSzPct val="80000"/>
              <a:buNone/>
            </a:pPr>
            <a:r>
              <a:rPr b="1" lang="en-US" sz="3000"/>
              <a:t>Survey Aims:</a:t>
            </a:r>
            <a:endParaRPr/>
          </a:p>
          <a:p>
            <a:pPr indent="-332232" lvl="0" marL="342900" rtl="0" algn="l">
              <a:lnSpc>
                <a:spcPct val="100000"/>
              </a:lnSpc>
              <a:spcBef>
                <a:spcPts val="1000"/>
              </a:spcBef>
              <a:spcAft>
                <a:spcPts val="0"/>
              </a:spcAft>
              <a:buSzPct val="80000"/>
              <a:buChar char="►"/>
            </a:pPr>
            <a:r>
              <a:rPr lang="en-US" sz="2800" u="sng"/>
              <a:t>Aim 1:</a:t>
            </a:r>
            <a:r>
              <a:rPr lang="en-US" sz="2800"/>
              <a:t> </a:t>
            </a:r>
            <a:r>
              <a:rPr i="1" lang="en-US" sz="2800"/>
              <a:t>Begin</a:t>
            </a:r>
            <a:r>
              <a:rPr lang="en-US" sz="2800"/>
              <a:t> to map out the experiences of adoption in adulthood by  understanding the physical, mental, identity, and well-being of adopted adults</a:t>
            </a:r>
            <a:endParaRPr/>
          </a:p>
          <a:p>
            <a:pPr indent="-332232" lvl="0" marL="342900" rtl="0" algn="l">
              <a:lnSpc>
                <a:spcPct val="100000"/>
              </a:lnSpc>
              <a:spcBef>
                <a:spcPts val="1000"/>
              </a:spcBef>
              <a:spcAft>
                <a:spcPts val="0"/>
              </a:spcAft>
              <a:buSzPct val="80000"/>
              <a:buChar char="►"/>
            </a:pPr>
            <a:r>
              <a:rPr lang="en-US" sz="2800" u="sng"/>
              <a:t>Aim 2:</a:t>
            </a:r>
            <a:r>
              <a:rPr lang="en-US" sz="2800"/>
              <a:t> </a:t>
            </a:r>
            <a:r>
              <a:rPr i="1" lang="en-US" sz="2800"/>
              <a:t>Begin to e</a:t>
            </a:r>
            <a:r>
              <a:rPr lang="en-US" sz="2800"/>
              <a:t>xplore the nature of adoptee groups/spaces and the role of such connections on thriving adulthoods.</a:t>
            </a:r>
            <a:endParaRPr/>
          </a:p>
          <a:p>
            <a:pPr indent="-211328" lvl="0" marL="342900" rtl="0" algn="l">
              <a:lnSpc>
                <a:spcPct val="100000"/>
              </a:lnSpc>
              <a:spcBef>
                <a:spcPts val="1000"/>
              </a:spcBef>
              <a:spcAft>
                <a:spcPts val="0"/>
              </a:spcAft>
              <a:buSzPct val="80000"/>
              <a:buNone/>
            </a:pPr>
            <a:r>
              <a:t/>
            </a:r>
            <a:endParaRPr sz="2800"/>
          </a:p>
          <a:p>
            <a:pPr indent="0" lvl="0" marL="0" rtl="0" algn="l">
              <a:lnSpc>
                <a:spcPct val="100000"/>
              </a:lnSpc>
              <a:spcBef>
                <a:spcPts val="1000"/>
              </a:spcBef>
              <a:spcAft>
                <a:spcPts val="0"/>
              </a:spcAft>
              <a:buSzPct val="80000"/>
              <a:buNone/>
            </a:pPr>
            <a:r>
              <a:t/>
            </a:r>
            <a:endParaRPr b="1"/>
          </a:p>
          <a:p>
            <a:pPr indent="-248920" lvl="0" marL="342900" rtl="0" algn="l">
              <a:lnSpc>
                <a:spcPct val="100000"/>
              </a:lnSpc>
              <a:spcBef>
                <a:spcPts val="1000"/>
              </a:spcBef>
              <a:spcAft>
                <a:spcPts val="0"/>
              </a:spcAft>
              <a:buSzPct val="80000"/>
              <a:buNone/>
            </a:pPr>
            <a:r>
              <a:t/>
            </a:r>
            <a:endParaRPr/>
          </a:p>
        </p:txBody>
      </p:sp>
      <p:sp>
        <p:nvSpPr>
          <p:cNvPr id="380" name="Google Shape;380;p4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1"/>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Project Implications</a:t>
            </a:r>
            <a:endParaRPr/>
          </a:p>
        </p:txBody>
      </p:sp>
      <p:sp>
        <p:nvSpPr>
          <p:cNvPr id="386" name="Google Shape;386;p41"/>
          <p:cNvSpPr txBox="1"/>
          <p:nvPr>
            <p:ph idx="1" type="body"/>
          </p:nvPr>
        </p:nvSpPr>
        <p:spPr>
          <a:xfrm>
            <a:off x="646110" y="1579676"/>
            <a:ext cx="11132805" cy="4472208"/>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SzPts val="2560"/>
              <a:buChar char="►"/>
            </a:pPr>
            <a:r>
              <a:rPr lang="en-US" sz="3200"/>
              <a:t>Change practices and policies so children are set up for </a:t>
            </a:r>
            <a:r>
              <a:rPr b="1" lang="en-US" sz="3200"/>
              <a:t>THRIVING ADULTHOODS</a:t>
            </a:r>
            <a:endParaRPr/>
          </a:p>
          <a:p>
            <a:pPr indent="-342900" lvl="0" marL="342900" rtl="0" algn="l">
              <a:lnSpc>
                <a:spcPct val="100000"/>
              </a:lnSpc>
              <a:spcBef>
                <a:spcPts val="1000"/>
              </a:spcBef>
              <a:spcAft>
                <a:spcPts val="0"/>
              </a:spcAft>
              <a:buSzPts val="2560"/>
              <a:buChar char="►"/>
            </a:pPr>
            <a:r>
              <a:rPr b="1" lang="en-US" sz="3200"/>
              <a:t>Support for adoptee-led </a:t>
            </a:r>
            <a:r>
              <a:rPr lang="en-US" sz="3200"/>
              <a:t>groups as a resource and “intervention” for adoptees in adulthood</a:t>
            </a:r>
            <a:endParaRPr/>
          </a:p>
          <a:p>
            <a:pPr indent="-342900" lvl="0" marL="342900" rtl="0" algn="l">
              <a:lnSpc>
                <a:spcPct val="100000"/>
              </a:lnSpc>
              <a:spcBef>
                <a:spcPts val="1000"/>
              </a:spcBef>
              <a:spcAft>
                <a:spcPts val="0"/>
              </a:spcAft>
              <a:buSzPts val="2560"/>
              <a:buChar char="►"/>
            </a:pPr>
            <a:r>
              <a:rPr b="1" lang="en-US" sz="3200"/>
              <a:t>Build a community-participatory research </a:t>
            </a:r>
            <a:r>
              <a:rPr lang="en-US" sz="3200"/>
              <a:t>agenda for adoptees to learn and grow ~ </a:t>
            </a:r>
            <a:r>
              <a:rPr b="1" lang="en-US" sz="3200"/>
              <a:t>decolonizing research</a:t>
            </a:r>
            <a:r>
              <a:rPr lang="en-US" sz="3200"/>
              <a:t>:</a:t>
            </a:r>
            <a:endParaRPr/>
          </a:p>
          <a:p>
            <a:pPr indent="0" lvl="1" marL="457200" rtl="0" algn="l">
              <a:lnSpc>
                <a:spcPct val="100000"/>
              </a:lnSpc>
              <a:spcBef>
                <a:spcPts val="1000"/>
              </a:spcBef>
              <a:spcAft>
                <a:spcPts val="0"/>
              </a:spcAft>
              <a:buSzPts val="2400"/>
              <a:buNone/>
            </a:pPr>
            <a:r>
              <a:rPr b="1" i="1" lang="en-US" sz="3000"/>
              <a:t>         </a:t>
            </a:r>
            <a:endParaRPr b="1" i="1" sz="3000"/>
          </a:p>
          <a:p>
            <a:pPr indent="0" lvl="1" marL="457200" rtl="0" algn="ctr">
              <a:lnSpc>
                <a:spcPct val="100000"/>
              </a:lnSpc>
              <a:spcBef>
                <a:spcPts val="1000"/>
              </a:spcBef>
              <a:spcAft>
                <a:spcPts val="0"/>
              </a:spcAft>
              <a:buSzPts val="2400"/>
              <a:buNone/>
            </a:pPr>
            <a:r>
              <a:rPr b="1" i="1" lang="en-US" sz="3800"/>
              <a:t>“Research done with us, not to us”</a:t>
            </a:r>
            <a:endParaRPr/>
          </a:p>
        </p:txBody>
      </p:sp>
      <p:sp>
        <p:nvSpPr>
          <p:cNvPr id="387" name="Google Shape;387;p4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2"/>
          <p:cNvSpPr txBox="1"/>
          <p:nvPr>
            <p:ph type="title"/>
          </p:nvPr>
        </p:nvSpPr>
        <p:spPr>
          <a:xfrm>
            <a:off x="499673" y="15415"/>
            <a:ext cx="11006661"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Adult Well-Being &amp; Adoptee Groups</a:t>
            </a:r>
            <a:br>
              <a:rPr lang="en-US"/>
            </a:br>
            <a:r>
              <a:rPr lang="en-US" sz="2200"/>
              <a:t>Risk &amp; Resilience Perspective </a:t>
            </a:r>
            <a:r>
              <a:rPr lang="en-US" sz="1800"/>
              <a:t>(Garmezy, 1973, 1985; Rutter, 1979)</a:t>
            </a:r>
            <a:br>
              <a:rPr lang="en-US" sz="1800"/>
            </a:br>
            <a:r>
              <a:rPr lang="en-US" sz="2200"/>
              <a:t>Stress &amp; Coping Theory (</a:t>
            </a:r>
            <a:r>
              <a:rPr lang="en-US" sz="1800"/>
              <a:t>Lazarus, 1966, 1991; Lazarus &amp; Folkman, 1984; Brodzinsky, 1990)</a:t>
            </a:r>
            <a:endParaRPr/>
          </a:p>
        </p:txBody>
      </p:sp>
      <p:grpSp>
        <p:nvGrpSpPr>
          <p:cNvPr id="393" name="Google Shape;393;p42"/>
          <p:cNvGrpSpPr/>
          <p:nvPr/>
        </p:nvGrpSpPr>
        <p:grpSpPr>
          <a:xfrm>
            <a:off x="992714" y="1698850"/>
            <a:ext cx="10687256" cy="4834464"/>
            <a:chOff x="304800" y="1537530"/>
            <a:chExt cx="8711928" cy="4556806"/>
          </a:xfrm>
        </p:grpSpPr>
        <p:grpSp>
          <p:nvGrpSpPr>
            <p:cNvPr id="394" name="Google Shape;394;p42"/>
            <p:cNvGrpSpPr/>
            <p:nvPr/>
          </p:nvGrpSpPr>
          <p:grpSpPr>
            <a:xfrm>
              <a:off x="304800" y="1537530"/>
              <a:ext cx="8711928" cy="4556806"/>
              <a:chOff x="304800" y="1328992"/>
              <a:chExt cx="8711928" cy="4556806"/>
            </a:xfrm>
          </p:grpSpPr>
          <p:sp>
            <p:nvSpPr>
              <p:cNvPr id="395" name="Google Shape;395;p42"/>
              <p:cNvSpPr txBox="1"/>
              <p:nvPr/>
            </p:nvSpPr>
            <p:spPr>
              <a:xfrm>
                <a:off x="4245981" y="1894492"/>
                <a:ext cx="1696059" cy="981060"/>
              </a:xfrm>
              <a:prstGeom prst="rect">
                <a:avLst/>
              </a:prstGeom>
              <a:gradFill>
                <a:gsLst>
                  <a:gs pos="0">
                    <a:srgbClr val="E7F7EE"/>
                  </a:gs>
                  <a:gs pos="100000">
                    <a:srgbClr val="95E1BB"/>
                  </a:gs>
                </a:gsLst>
                <a:lin ang="5400000" scaled="0"/>
              </a:gradFill>
              <a:ln cap="rnd"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Participate in Adoptee-led Group  S</a:t>
                </a:r>
                <a:r>
                  <a:rPr b="1" lang="en-US" sz="1800">
                    <a:latin typeface="Arial Narrow"/>
                    <a:ea typeface="Arial Narrow"/>
                    <a:cs typeface="Arial Narrow"/>
                    <a:sym typeface="Arial Narrow"/>
                  </a:rPr>
                  <a:t>paces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Narrow"/>
                    <a:ea typeface="Arial Narrow"/>
                    <a:cs typeface="Arial Narrow"/>
                    <a:sym typeface="Arial Narrow"/>
                  </a:rPr>
                  <a:t> </a:t>
                </a:r>
                <a:endParaRPr b="0" i="0" sz="1200" u="none" cap="none" strike="noStrike">
                  <a:solidFill>
                    <a:srgbClr val="000000"/>
                  </a:solidFill>
                  <a:latin typeface="Times New Roman"/>
                  <a:ea typeface="Times New Roman"/>
                  <a:cs typeface="Times New Roman"/>
                  <a:sym typeface="Times New Roman"/>
                </a:endParaRPr>
              </a:p>
            </p:txBody>
          </p:sp>
          <p:sp>
            <p:nvSpPr>
              <p:cNvPr id="396" name="Google Shape;396;p42"/>
              <p:cNvSpPr txBox="1"/>
              <p:nvPr/>
            </p:nvSpPr>
            <p:spPr>
              <a:xfrm>
                <a:off x="6597651" y="1450902"/>
                <a:ext cx="2419077" cy="3378228"/>
              </a:xfrm>
              <a:prstGeom prst="rect">
                <a:avLst/>
              </a:prstGeom>
              <a:gradFill>
                <a:gsLst>
                  <a:gs pos="0">
                    <a:srgbClr val="F3F7FE"/>
                  </a:gs>
                  <a:gs pos="100000">
                    <a:srgbClr val="94BEF8"/>
                  </a:gs>
                </a:gsLst>
                <a:lin ang="5400000" scaled="0"/>
              </a:gradFill>
              <a:ln cap="rnd"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Outcomes</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Narrow"/>
                    <a:ea typeface="Arial Narrow"/>
                    <a:cs typeface="Arial Narrow"/>
                    <a:sym typeface="Arial Narrow"/>
                  </a:rPr>
                  <a:t> </a:t>
                </a:r>
                <a:endParaRPr b="0" i="0" sz="1200" u="none" cap="none" strike="noStrike">
                  <a:solidFill>
                    <a:srgbClr val="000000"/>
                  </a:solidFill>
                  <a:latin typeface="Times New Roman"/>
                  <a:ea typeface="Times New Roman"/>
                  <a:cs typeface="Times New Roman"/>
                  <a:sym typeface="Times New Roman"/>
                </a:endParaRPr>
              </a:p>
            </p:txBody>
          </p:sp>
          <p:sp>
            <p:nvSpPr>
              <p:cNvPr id="397" name="Google Shape;397;p42"/>
              <p:cNvSpPr txBox="1"/>
              <p:nvPr/>
            </p:nvSpPr>
            <p:spPr>
              <a:xfrm>
                <a:off x="6707913" y="1754761"/>
                <a:ext cx="2137287" cy="938605"/>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rgbClr val="000000"/>
                    </a:solidFill>
                    <a:latin typeface="Arial Narrow"/>
                    <a:ea typeface="Arial Narrow"/>
                    <a:cs typeface="Arial Narrow"/>
                    <a:sym typeface="Arial Narrow"/>
                  </a:rPr>
                  <a:t>Mental Health</a:t>
                </a:r>
                <a:endParaRPr b="1"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Narrow"/>
                    <a:ea typeface="Arial Narrow"/>
                    <a:cs typeface="Arial Narrow"/>
                    <a:sym typeface="Arial Narrow"/>
                  </a:rPr>
                  <a:t>BSI-18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Narrow"/>
                    <a:ea typeface="Arial Narrow"/>
                    <a:cs typeface="Arial Narrow"/>
                    <a:sym typeface="Arial Narrow"/>
                  </a:rPr>
                  <a:t>Complex Trauma Inventory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Narrow"/>
                    <a:ea typeface="Arial Narrow"/>
                    <a:cs typeface="Arial Narrow"/>
                    <a:sym typeface="Arial Narrow"/>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Narrow"/>
                    <a:ea typeface="Arial Narrow"/>
                    <a:cs typeface="Arial Narrow"/>
                    <a:sym typeface="Arial Narrow"/>
                  </a:rPr>
                  <a:t> </a:t>
                </a:r>
                <a:endParaRPr b="0" i="0" sz="1200" u="none" cap="none" strike="noStrike">
                  <a:solidFill>
                    <a:srgbClr val="000000"/>
                  </a:solidFill>
                  <a:latin typeface="Times New Roman"/>
                  <a:ea typeface="Times New Roman"/>
                  <a:cs typeface="Times New Roman"/>
                  <a:sym typeface="Times New Roman"/>
                </a:endParaRPr>
              </a:p>
            </p:txBody>
          </p:sp>
          <p:cxnSp>
            <p:nvCxnSpPr>
              <p:cNvPr id="398" name="Google Shape;398;p42"/>
              <p:cNvCxnSpPr/>
              <p:nvPr/>
            </p:nvCxnSpPr>
            <p:spPr>
              <a:xfrm>
                <a:off x="2962736" y="3597740"/>
                <a:ext cx="3489318" cy="9655"/>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3000">
                  <a:srgbClr val="000000">
                    <a:alpha val="34509"/>
                  </a:srgbClr>
                </a:outerShdw>
              </a:effectLst>
            </p:spPr>
          </p:cxnSp>
          <p:sp>
            <p:nvSpPr>
              <p:cNvPr id="399" name="Google Shape;399;p42"/>
              <p:cNvSpPr txBox="1"/>
              <p:nvPr/>
            </p:nvSpPr>
            <p:spPr>
              <a:xfrm>
                <a:off x="304800" y="1328992"/>
                <a:ext cx="2941053" cy="4556806"/>
              </a:xfrm>
              <a:prstGeom prst="rect">
                <a:avLst/>
              </a:prstGeom>
              <a:gradFill>
                <a:gsLst>
                  <a:gs pos="0">
                    <a:srgbClr val="E7F7EE"/>
                  </a:gs>
                  <a:gs pos="100000">
                    <a:srgbClr val="95E1BB"/>
                  </a:gs>
                </a:gsLst>
                <a:lin ang="5400000" scaled="0"/>
              </a:gradFill>
              <a:ln cap="rnd"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Risk &amp; Protective Factors</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Narrow"/>
                    <a:ea typeface="Arial Narrow"/>
                    <a:cs typeface="Arial Narrow"/>
                    <a:sym typeface="Arial Narrow"/>
                  </a:rPr>
                  <a:t>	</a:t>
                </a:r>
                <a:endParaRPr b="0" i="0" sz="1200" u="none" cap="none" strike="noStrike">
                  <a:solidFill>
                    <a:schemeClr val="dk1"/>
                  </a:solidFill>
                  <a:latin typeface="Times New Roman"/>
                  <a:ea typeface="Times New Roman"/>
                  <a:cs typeface="Times New Roman"/>
                  <a:sym typeface="Times New Roman"/>
                </a:endParaRPr>
              </a:p>
            </p:txBody>
          </p:sp>
          <p:sp>
            <p:nvSpPr>
              <p:cNvPr id="400" name="Google Shape;400;p42"/>
              <p:cNvSpPr txBox="1"/>
              <p:nvPr/>
            </p:nvSpPr>
            <p:spPr>
              <a:xfrm>
                <a:off x="396708" y="1651292"/>
                <a:ext cx="2702092" cy="122426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sng" cap="none" strike="noStrike">
                    <a:solidFill>
                      <a:srgbClr val="000000"/>
                    </a:solidFill>
                    <a:latin typeface="Arial Narrow"/>
                    <a:ea typeface="Arial Narrow"/>
                    <a:cs typeface="Arial Narrow"/>
                    <a:sym typeface="Arial Narrow"/>
                  </a:rPr>
                  <a:t>Individual Factors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Current Age, Gender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Child welfare &amp; Adoption history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 </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 </a:t>
                </a:r>
                <a:endParaRPr b="0" i="0" sz="1600" u="none" cap="none" strike="noStrike">
                  <a:solidFill>
                    <a:srgbClr val="000000"/>
                  </a:solidFill>
                  <a:latin typeface="Times New Roman"/>
                  <a:ea typeface="Times New Roman"/>
                  <a:cs typeface="Times New Roman"/>
                  <a:sym typeface="Times New Roman"/>
                </a:endParaRPr>
              </a:p>
            </p:txBody>
          </p:sp>
          <p:sp>
            <p:nvSpPr>
              <p:cNvPr id="401" name="Google Shape;401;p42"/>
              <p:cNvSpPr txBox="1"/>
              <p:nvPr/>
            </p:nvSpPr>
            <p:spPr>
              <a:xfrm>
                <a:off x="395252" y="2626561"/>
                <a:ext cx="2705003" cy="1535625"/>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sng" cap="none" strike="noStrike">
                    <a:solidFill>
                      <a:srgbClr val="000000"/>
                    </a:solidFill>
                    <a:latin typeface="Arial Narrow"/>
                    <a:ea typeface="Arial Narrow"/>
                    <a:cs typeface="Arial Narrow"/>
                    <a:sym typeface="Arial Narrow"/>
                  </a:rPr>
                  <a:t>Cumulative Stress/ Risk Factors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Adverse Childhood Trauma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Lifetime Trauma Exposure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Adult Stressful life events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Racial Discrimination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Adoption Microaggression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Birthparent loss (Birth family thoughts)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cxnSp>
            <p:nvCxnSpPr>
              <p:cNvPr id="402" name="Google Shape;402;p42"/>
              <p:cNvCxnSpPr/>
              <p:nvPr/>
            </p:nvCxnSpPr>
            <p:spPr>
              <a:xfrm>
                <a:off x="5094011" y="2929007"/>
                <a:ext cx="0" cy="416136"/>
              </a:xfrm>
              <a:prstGeom prst="straightConnector1">
                <a:avLst/>
              </a:prstGeom>
              <a:noFill/>
              <a:ln cap="flat" cmpd="sng" w="38100">
                <a:solidFill>
                  <a:srgbClr val="92D050"/>
                </a:solidFill>
                <a:prstDash val="solid"/>
                <a:round/>
                <a:headEnd len="sm" w="sm" type="none"/>
                <a:tailEnd len="med" w="med" type="triangle"/>
              </a:ln>
              <a:effectLst>
                <a:outerShdw blurRad="40000" rotWithShape="0" dir="5400000" dist="23000">
                  <a:srgbClr val="000000">
                    <a:alpha val="34509"/>
                  </a:srgbClr>
                </a:outerShdw>
              </a:effectLst>
            </p:spPr>
          </p:cxnSp>
        </p:grpSp>
        <p:sp>
          <p:nvSpPr>
            <p:cNvPr id="403" name="Google Shape;403;p42"/>
            <p:cNvSpPr txBox="1"/>
            <p:nvPr/>
          </p:nvSpPr>
          <p:spPr>
            <a:xfrm>
              <a:off x="6731575" y="3704408"/>
              <a:ext cx="2143611" cy="990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Arial Narrow"/>
                  <a:ea typeface="Arial Narrow"/>
                  <a:cs typeface="Arial Narrow"/>
                  <a:sym typeface="Arial Narrow"/>
                </a:rPr>
                <a:t>Identity</a:t>
              </a:r>
              <a:endParaRPr b="1"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Adoptive Identity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Racial/Ethnic Identity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Critical Consciousness</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Narrow"/>
                  <a:ea typeface="Arial Narrow"/>
                  <a:cs typeface="Arial Narrow"/>
                  <a:sym typeface="Arial Narrow"/>
                </a:rPr>
                <a:t> </a:t>
              </a:r>
              <a:endParaRPr b="0" i="0" sz="1200" u="none" cap="none" strike="noStrike">
                <a:solidFill>
                  <a:schemeClr val="dk1"/>
                </a:solidFill>
                <a:latin typeface="Times New Roman"/>
                <a:ea typeface="Times New Roman"/>
                <a:cs typeface="Times New Roman"/>
                <a:sym typeface="Times New Roman"/>
              </a:endParaRPr>
            </a:p>
          </p:txBody>
        </p:sp>
      </p:grpSp>
      <p:sp>
        <p:nvSpPr>
          <p:cNvPr id="404" name="Google Shape;404;p42"/>
          <p:cNvSpPr txBox="1"/>
          <p:nvPr/>
        </p:nvSpPr>
        <p:spPr>
          <a:xfrm>
            <a:off x="8876685" y="3075483"/>
            <a:ext cx="2629649" cy="915273"/>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rgbClr val="000000"/>
                </a:solidFill>
                <a:latin typeface="Arial Narrow"/>
                <a:ea typeface="Arial Narrow"/>
                <a:cs typeface="Arial Narrow"/>
                <a:sym typeface="Arial Narrow"/>
              </a:rPr>
              <a:t>Physical Health</a:t>
            </a:r>
            <a:endParaRPr b="1"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Narrow"/>
                <a:ea typeface="Arial Narrow"/>
                <a:cs typeface="Arial Narrow"/>
                <a:sym typeface="Arial Narrow"/>
              </a:rPr>
              <a:t>Chronic Health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Narrow"/>
                <a:ea typeface="Arial Narrow"/>
                <a:cs typeface="Arial Narrow"/>
                <a:sym typeface="Arial Narrow"/>
              </a:rPr>
              <a:t>Quality of Life</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Narrow"/>
                <a:ea typeface="Arial Narrow"/>
                <a:cs typeface="Arial Narrow"/>
                <a:sym typeface="Arial Narrow"/>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Narrow"/>
                <a:ea typeface="Arial Narrow"/>
                <a:cs typeface="Arial Narrow"/>
                <a:sym typeface="Arial Narrow"/>
              </a:rPr>
              <a:t> </a:t>
            </a:r>
            <a:endParaRPr b="0" i="0" sz="1200" u="none" cap="none" strike="noStrike">
              <a:solidFill>
                <a:srgbClr val="000000"/>
              </a:solidFill>
              <a:latin typeface="Times New Roman"/>
              <a:ea typeface="Times New Roman"/>
              <a:cs typeface="Times New Roman"/>
              <a:sym typeface="Times New Roman"/>
            </a:endParaRPr>
          </a:p>
        </p:txBody>
      </p:sp>
      <p:sp>
        <p:nvSpPr>
          <p:cNvPr id="405" name="Google Shape;405;p42"/>
          <p:cNvSpPr txBox="1"/>
          <p:nvPr/>
        </p:nvSpPr>
        <p:spPr>
          <a:xfrm>
            <a:off x="1101890" y="5059524"/>
            <a:ext cx="3318331" cy="1403852"/>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sng" cap="none" strike="noStrike">
                <a:solidFill>
                  <a:srgbClr val="000000"/>
                </a:solidFill>
                <a:latin typeface="Arial Narrow"/>
                <a:ea typeface="Arial Narrow"/>
                <a:cs typeface="Arial Narrow"/>
                <a:sym typeface="Arial Narrow"/>
              </a:rPr>
              <a:t>Protective Factors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Benevolent Childhood Experiences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Adult Attachment style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Prosocial Scale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Narrow"/>
                <a:ea typeface="Arial Narrow"/>
                <a:cs typeface="Arial Narrow"/>
                <a:sym typeface="Arial Narrow"/>
              </a:rPr>
              <a:t>Perceived Social Support</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sp>
        <p:nvSpPr>
          <p:cNvPr id="406" name="Google Shape;406;p4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3"/>
          <p:cNvSpPr txBox="1"/>
          <p:nvPr>
            <p:ph type="title"/>
          </p:nvPr>
        </p:nvSpPr>
        <p:spPr>
          <a:xfrm>
            <a:off x="178016" y="67020"/>
            <a:ext cx="10174524" cy="8134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3600"/>
              <a:buFont typeface="Century Gothic"/>
              <a:buNone/>
            </a:pPr>
            <a:r>
              <a:rPr lang="en-US" sz="3600"/>
              <a:t>Online Survey Questions – 60 to 90 min; option 1-on-1 follow up interviews</a:t>
            </a:r>
            <a:endParaRPr/>
          </a:p>
        </p:txBody>
      </p:sp>
      <p:sp>
        <p:nvSpPr>
          <p:cNvPr id="412" name="Google Shape;412;p43"/>
          <p:cNvSpPr txBox="1"/>
          <p:nvPr>
            <p:ph idx="1" type="body"/>
          </p:nvPr>
        </p:nvSpPr>
        <p:spPr>
          <a:xfrm>
            <a:off x="90931" y="1248576"/>
            <a:ext cx="6436540" cy="5097116"/>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600"/>
              <a:buChar char="►"/>
            </a:pPr>
            <a:r>
              <a:rPr b="0" i="0" lang="en-US" u="none" strike="noStrike">
                <a:solidFill>
                  <a:srgbClr val="FFFF00"/>
                </a:solidFill>
                <a:latin typeface="Calibri"/>
                <a:ea typeface="Calibri"/>
                <a:cs typeface="Calibri"/>
                <a:sym typeface="Calibri"/>
              </a:rPr>
              <a:t>PART I: Background Information</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1. Demographics</a:t>
            </a:r>
            <a:endParaRPr/>
          </a:p>
          <a:p>
            <a:pPr indent="-285750" lvl="1" marL="742950" rtl="0" algn="l">
              <a:lnSpc>
                <a:spcPct val="100000"/>
              </a:lnSpc>
              <a:spcBef>
                <a:spcPts val="0"/>
              </a:spcBef>
              <a:spcAft>
                <a:spcPts val="0"/>
              </a:spcAft>
              <a:buSzPts val="1600"/>
              <a:buChar char="►"/>
            </a:pPr>
            <a:r>
              <a:rPr b="0" lang="en-US" sz="2000">
                <a:latin typeface="Calibri"/>
                <a:ea typeface="Calibri"/>
                <a:cs typeface="Calibri"/>
                <a:sym typeface="Calibri"/>
              </a:rPr>
              <a:t>Section 2. Adoption &amp; Child welfare history</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3. Birth Family Thoughts</a:t>
            </a:r>
            <a:endParaRPr/>
          </a:p>
          <a:p>
            <a:pPr indent="-285750" lvl="1" marL="742950" rtl="0" algn="l">
              <a:lnSpc>
                <a:spcPct val="100000"/>
              </a:lnSpc>
              <a:spcBef>
                <a:spcPts val="0"/>
              </a:spcBef>
              <a:spcAft>
                <a:spcPts val="0"/>
              </a:spcAft>
              <a:buSzPts val="1600"/>
              <a:buChar char="►"/>
            </a:pPr>
            <a:r>
              <a:rPr b="0" lang="en-US" sz="2000">
                <a:latin typeface="Calibri"/>
                <a:ea typeface="Calibri"/>
                <a:cs typeface="Calibri"/>
                <a:sym typeface="Calibri"/>
              </a:rPr>
              <a:t>Section 4. Childhood &amp; Adoptive Family</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5. Benevolent Childhood Experiences</a:t>
            </a:r>
            <a:endParaRPr b="0" sz="2000"/>
          </a:p>
          <a:p>
            <a:pPr indent="-342900" lvl="0" marL="342900" rtl="0" algn="l">
              <a:lnSpc>
                <a:spcPct val="100000"/>
              </a:lnSpc>
              <a:spcBef>
                <a:spcPts val="0"/>
              </a:spcBef>
              <a:spcAft>
                <a:spcPts val="0"/>
              </a:spcAft>
              <a:buSzPts val="1600"/>
              <a:buChar char="►"/>
            </a:pPr>
            <a:r>
              <a:rPr b="0" i="0" lang="en-US" u="none" strike="noStrike">
                <a:solidFill>
                  <a:srgbClr val="FFFF00"/>
                </a:solidFill>
                <a:latin typeface="Calibri"/>
                <a:ea typeface="Calibri"/>
                <a:cs typeface="Calibri"/>
                <a:sym typeface="Calibri"/>
              </a:rPr>
              <a:t>PART II: Adoptive Identity &amp; Adoptee Connections</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1. Development of Adoptive Identity</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2. Participation in Adoptee Groups/ Spaces</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3. Adoptive Identity</a:t>
            </a:r>
            <a:endParaRPr b="0" sz="2000"/>
          </a:p>
          <a:p>
            <a:pPr indent="-342900" lvl="0" marL="342900" rtl="0" algn="l">
              <a:lnSpc>
                <a:spcPct val="100000"/>
              </a:lnSpc>
              <a:spcBef>
                <a:spcPts val="0"/>
              </a:spcBef>
              <a:spcAft>
                <a:spcPts val="0"/>
              </a:spcAft>
              <a:buSzPts val="1600"/>
              <a:buChar char="►"/>
            </a:pPr>
            <a:r>
              <a:rPr b="0" i="0" lang="en-US" u="none" strike="noStrike">
                <a:solidFill>
                  <a:srgbClr val="FFFF00"/>
                </a:solidFill>
                <a:latin typeface="Calibri"/>
                <a:ea typeface="Calibri"/>
                <a:cs typeface="Calibri"/>
                <a:sym typeface="Calibri"/>
              </a:rPr>
              <a:t>PART III: Current Information</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1. Current Life Information </a:t>
            </a:r>
            <a:endParaRPr/>
          </a:p>
          <a:p>
            <a:pPr indent="-285750" lvl="1" marL="742950" rtl="0" algn="l">
              <a:lnSpc>
                <a:spcPct val="100000"/>
              </a:lnSpc>
              <a:spcBef>
                <a:spcPts val="0"/>
              </a:spcBef>
              <a:spcAft>
                <a:spcPts val="0"/>
              </a:spcAft>
              <a:buSzPts val="1600"/>
              <a:buChar char="►"/>
            </a:pPr>
            <a:r>
              <a:rPr b="0" lang="en-US" sz="2000">
                <a:latin typeface="Calibri"/>
                <a:ea typeface="Calibri"/>
                <a:cs typeface="Calibri"/>
                <a:sym typeface="Calibri"/>
              </a:rPr>
              <a:t>Section 2. Adult Stressful Life Events</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3. Current Quality of Life</a:t>
            </a:r>
            <a:endParaRPr/>
          </a:p>
          <a:p>
            <a:pPr indent="-285750" lvl="1" marL="742950" rtl="0" algn="l">
              <a:lnSpc>
                <a:spcPct val="100000"/>
              </a:lnSpc>
              <a:spcBef>
                <a:spcPts val="0"/>
              </a:spcBef>
              <a:spcAft>
                <a:spcPts val="0"/>
              </a:spcAft>
              <a:buSzPts val="1600"/>
              <a:buChar char="►"/>
            </a:pPr>
            <a:r>
              <a:rPr b="0" lang="en-US" sz="2000">
                <a:latin typeface="Calibri"/>
                <a:ea typeface="Calibri"/>
                <a:cs typeface="Calibri"/>
                <a:sym typeface="Calibri"/>
              </a:rPr>
              <a:t>Section 4. Current Global Health</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5. Chronic Health Problems</a:t>
            </a:r>
            <a:endParaRPr/>
          </a:p>
          <a:p>
            <a:pPr indent="-285750" lvl="1" marL="742950" rtl="0" algn="l">
              <a:lnSpc>
                <a:spcPct val="100000"/>
              </a:lnSpc>
              <a:spcBef>
                <a:spcPts val="0"/>
              </a:spcBef>
              <a:spcAft>
                <a:spcPts val="0"/>
              </a:spcAft>
              <a:buSzPts val="1600"/>
              <a:buChar char="►"/>
            </a:pPr>
            <a:r>
              <a:rPr b="0" lang="en-US" sz="2000">
                <a:latin typeface="Calibri"/>
                <a:ea typeface="Calibri"/>
                <a:cs typeface="Calibri"/>
                <a:sym typeface="Calibri"/>
              </a:rPr>
              <a:t>Section 6. Current Mental Health</a:t>
            </a:r>
            <a:endParaRPr/>
          </a:p>
          <a:p>
            <a:pPr indent="-285750" lvl="1" marL="742950" rtl="0" algn="l">
              <a:lnSpc>
                <a:spcPct val="100000"/>
              </a:lnSpc>
              <a:spcBef>
                <a:spcPts val="0"/>
              </a:spcBef>
              <a:spcAft>
                <a:spcPts val="0"/>
              </a:spcAft>
              <a:buSzPts val="1600"/>
              <a:buChar char="►"/>
            </a:pPr>
            <a:r>
              <a:rPr lang="en-US" sz="2000">
                <a:latin typeface="Calibri"/>
                <a:ea typeface="Calibri"/>
                <a:cs typeface="Calibri"/>
                <a:sym typeface="Calibri"/>
              </a:rPr>
              <a:t>Section 7. General Adult Identity</a:t>
            </a:r>
            <a:endParaRPr b="0" sz="2000"/>
          </a:p>
        </p:txBody>
      </p:sp>
      <p:sp>
        <p:nvSpPr>
          <p:cNvPr id="413" name="Google Shape;413;p4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414" name="Google Shape;414;p43"/>
          <p:cNvSpPr txBox="1"/>
          <p:nvPr/>
        </p:nvSpPr>
        <p:spPr>
          <a:xfrm>
            <a:off x="6230587" y="1248576"/>
            <a:ext cx="5961413" cy="4195481"/>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rgbClr val="FFFF00"/>
                </a:solidFill>
                <a:latin typeface="Calibri"/>
                <a:ea typeface="Calibri"/>
                <a:cs typeface="Calibri"/>
                <a:sym typeface="Calibri"/>
              </a:rPr>
              <a:t>PART IV: Social Support </a:t>
            </a:r>
            <a:endParaRPr b="0" i="0" sz="2000" u="none" cap="none" strike="noStrike">
              <a:solidFill>
                <a:srgbClr val="FFFF00"/>
              </a:solidFill>
              <a:latin typeface="Century Gothic"/>
              <a:ea typeface="Century Gothic"/>
              <a:cs typeface="Century Gothic"/>
              <a:sym typeface="Century Gothic"/>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1. Prosocial Scale</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2. Social Provisions /Social Support</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3. Critical Consciousness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rgbClr val="FFFF00"/>
                </a:solidFill>
                <a:latin typeface="Calibri"/>
                <a:ea typeface="Calibri"/>
                <a:cs typeface="Calibri"/>
                <a:sym typeface="Calibri"/>
              </a:rPr>
              <a:t>PART V: Trauma History</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1. Adverse Childhood Experiences (ACEs)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2. Traumatic Life Events Checklist</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3. Complex Trauma Symptoms</a:t>
            </a:r>
            <a:endParaRPr b="0" i="0" sz="2000" u="none" cap="none" strike="noStrike">
              <a:solidFill>
                <a:schemeClr val="lt1"/>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rgbClr val="FFFF00"/>
                </a:solidFill>
                <a:latin typeface="Calibri"/>
                <a:ea typeface="Calibri"/>
                <a:cs typeface="Calibri"/>
                <a:sym typeface="Calibri"/>
              </a:rPr>
              <a:t>PART VI: Racial/Ethnic &amp; Adoption Stigma</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1. Development Racial/Ethnic Identity</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2. Racial/Ethnic Identity</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3. Racial/Ethnic Discrimination</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chemeClr val="lt1"/>
                </a:solidFill>
                <a:latin typeface="Calibri"/>
                <a:ea typeface="Calibri"/>
                <a:cs typeface="Calibri"/>
                <a:sym typeface="Calibri"/>
              </a:rPr>
              <a:t>Section 4. Adoption Stigma &amp; Microaggressions</a:t>
            </a:r>
            <a:endParaRPr b="0" i="0" sz="20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accent1"/>
              </a:buClr>
              <a:buSzPts val="1600"/>
              <a:buFont typeface="Noto Sans Symbols"/>
              <a:buNone/>
            </a:pPr>
            <a:r>
              <a:t/>
            </a:r>
            <a:endParaRPr b="0" i="0" sz="20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4"/>
          <p:cNvSpPr txBox="1"/>
          <p:nvPr/>
        </p:nvSpPr>
        <p:spPr>
          <a:xfrm>
            <a:off x="2133600" y="1752600"/>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21" name="Google Shape;421;p44"/>
          <p:cNvSpPr txBox="1"/>
          <p:nvPr>
            <p:ph idx="1" type="body"/>
          </p:nvPr>
        </p:nvSpPr>
        <p:spPr>
          <a:xfrm>
            <a:off x="0" y="1329775"/>
            <a:ext cx="5954400" cy="5319300"/>
          </a:xfrm>
          <a:prstGeom prst="rect">
            <a:avLst/>
          </a:prstGeom>
          <a:noFill/>
          <a:ln>
            <a:noFill/>
          </a:ln>
        </p:spPr>
        <p:txBody>
          <a:bodyPr anchorCtr="0" anchor="t" bIns="45700" lIns="91425" spcFirstLastPara="1" rIns="91425" wrap="square" tIns="45700">
            <a:normAutofit fontScale="85000" lnSpcReduction="10000"/>
          </a:bodyPr>
          <a:lstStyle/>
          <a:p>
            <a:pPr indent="-332232" lvl="0" marL="342900" rtl="0" algn="l">
              <a:lnSpc>
                <a:spcPct val="100000"/>
              </a:lnSpc>
              <a:spcBef>
                <a:spcPts val="0"/>
              </a:spcBef>
              <a:spcAft>
                <a:spcPts val="0"/>
              </a:spcAft>
              <a:buSzPct val="80000"/>
              <a:buFont typeface="Arial"/>
              <a:buChar char="•"/>
            </a:pPr>
            <a:r>
              <a:rPr b="1" lang="en-US" sz="2800"/>
              <a:t>Complete</a:t>
            </a:r>
            <a:r>
              <a:rPr lang="en-US" sz="2800"/>
              <a:t> the survey</a:t>
            </a:r>
            <a:endParaRPr sz="2800"/>
          </a:p>
          <a:p>
            <a:pPr indent="-362458" lvl="0" marL="342900" rtl="0" algn="l">
              <a:lnSpc>
                <a:spcPct val="100000"/>
              </a:lnSpc>
              <a:spcBef>
                <a:spcPts val="0"/>
              </a:spcBef>
              <a:spcAft>
                <a:spcPts val="0"/>
              </a:spcAft>
              <a:buSzPct val="100000"/>
              <a:buChar char="•"/>
            </a:pPr>
            <a:r>
              <a:rPr b="1" lang="en-US" sz="2800"/>
              <a:t>Share</a:t>
            </a:r>
            <a:r>
              <a:rPr lang="en-US" sz="2800"/>
              <a:t> this </a:t>
            </a:r>
            <a:r>
              <a:rPr b="1" lang="en-US" sz="2800">
                <a:solidFill>
                  <a:srgbClr val="FF6600"/>
                </a:solidFill>
              </a:rPr>
              <a:t>PRIVATE </a:t>
            </a:r>
            <a:r>
              <a:rPr lang="en-US" sz="2800"/>
              <a:t>Link to the survey with 1 adoptee friend: </a:t>
            </a:r>
            <a:r>
              <a:rPr lang="en-US" sz="2800" u="sng">
                <a:solidFill>
                  <a:schemeClr val="hlink"/>
                </a:solidFill>
                <a:hlinkClick r:id="rId3"/>
              </a:rPr>
              <a:t>https://redcap.vcu.edu/surveys/?s=T7D8R9A8CJ4MWEXK</a:t>
            </a:r>
            <a:endParaRPr sz="2800"/>
          </a:p>
          <a:p>
            <a:pPr indent="0" lvl="0" marL="0" rtl="0" algn="l">
              <a:lnSpc>
                <a:spcPct val="100000"/>
              </a:lnSpc>
              <a:spcBef>
                <a:spcPts val="0"/>
              </a:spcBef>
              <a:spcAft>
                <a:spcPts val="0"/>
              </a:spcAft>
              <a:buNone/>
            </a:pPr>
            <a:r>
              <a:t/>
            </a:r>
            <a:endParaRPr/>
          </a:p>
          <a:p>
            <a:pPr indent="-332232" lvl="0" marL="342900" rtl="0" algn="l">
              <a:lnSpc>
                <a:spcPct val="100000"/>
              </a:lnSpc>
              <a:spcBef>
                <a:spcPts val="0"/>
              </a:spcBef>
              <a:spcAft>
                <a:spcPts val="0"/>
              </a:spcAft>
              <a:buSzPct val="80000"/>
              <a:buFont typeface="Arial"/>
              <a:buChar char="•"/>
            </a:pPr>
            <a:r>
              <a:rPr b="1" lang="en-US" sz="2800"/>
              <a:t>Share this </a:t>
            </a:r>
            <a:r>
              <a:rPr b="1" lang="en-US" sz="2800">
                <a:solidFill>
                  <a:srgbClr val="FF6600"/>
                </a:solidFill>
              </a:rPr>
              <a:t>PUBLIC </a:t>
            </a:r>
            <a:r>
              <a:rPr lang="en-US" sz="2800"/>
              <a:t>Link (social media, websites, etc.) of</a:t>
            </a:r>
            <a:r>
              <a:rPr b="1" lang="en-US" sz="2800"/>
              <a:t>the survey:</a:t>
            </a:r>
            <a:r>
              <a:rPr lang="en-US" sz="2800"/>
              <a:t> </a:t>
            </a:r>
            <a:r>
              <a:rPr lang="en-US" sz="2800" u="sng">
                <a:solidFill>
                  <a:schemeClr val="hlink"/>
                </a:solidFill>
                <a:hlinkClick r:id="rId4"/>
              </a:rPr>
              <a:t>https://redcap.vcu.edu/surveys/?s=HJEPXMP8JC98NDPH</a:t>
            </a:r>
            <a:endParaRPr sz="2800"/>
          </a:p>
          <a:p>
            <a:pPr indent="0" lvl="0" marL="0" rtl="0" algn="l">
              <a:lnSpc>
                <a:spcPct val="100000"/>
              </a:lnSpc>
              <a:spcBef>
                <a:spcPts val="0"/>
              </a:spcBef>
              <a:spcAft>
                <a:spcPts val="0"/>
              </a:spcAft>
              <a:buSzPct val="80000"/>
              <a:buNone/>
            </a:pPr>
            <a:r>
              <a:t/>
            </a:r>
            <a:endParaRPr sz="2800"/>
          </a:p>
          <a:p>
            <a:pPr indent="-332232" lvl="0" marL="342900" rtl="0" algn="l">
              <a:spcBef>
                <a:spcPts val="0"/>
              </a:spcBef>
              <a:spcAft>
                <a:spcPts val="0"/>
              </a:spcAft>
              <a:buSzPct val="80000"/>
              <a:buFont typeface="Arial"/>
              <a:buChar char="•"/>
            </a:pPr>
            <a:r>
              <a:rPr b="1" lang="en-US" sz="2800"/>
              <a:t>Partner in the research!</a:t>
            </a:r>
            <a:r>
              <a:rPr lang="en-US" sz="2800"/>
              <a:t> Share the project, engage with the study’s development!</a:t>
            </a:r>
            <a:r>
              <a:rPr b="1" lang="en-US" sz="2800"/>
              <a:t>!</a:t>
            </a:r>
            <a:endParaRPr b="1" sz="2800"/>
          </a:p>
          <a:p>
            <a:pPr indent="0" lvl="0" marL="0" rtl="0" algn="l">
              <a:lnSpc>
                <a:spcPct val="100000"/>
              </a:lnSpc>
              <a:spcBef>
                <a:spcPts val="0"/>
              </a:spcBef>
              <a:spcAft>
                <a:spcPts val="0"/>
              </a:spcAft>
              <a:buNone/>
            </a:pPr>
            <a:r>
              <a:t/>
            </a:r>
            <a:endParaRPr sz="2800"/>
          </a:p>
          <a:p>
            <a:pPr indent="0" lvl="0" marL="0" rtl="0" algn="l">
              <a:lnSpc>
                <a:spcPct val="100000"/>
              </a:lnSpc>
              <a:spcBef>
                <a:spcPts val="0"/>
              </a:spcBef>
              <a:spcAft>
                <a:spcPts val="0"/>
              </a:spcAft>
              <a:buSzPct val="80000"/>
              <a:buNone/>
            </a:pPr>
            <a:r>
              <a:t/>
            </a:r>
            <a:endParaRPr sz="3200"/>
          </a:p>
        </p:txBody>
      </p:sp>
      <p:sp>
        <p:nvSpPr>
          <p:cNvPr id="422" name="Google Shape;422;p4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423" name="Google Shape;423;p44"/>
          <p:cNvSpPr txBox="1"/>
          <p:nvPr/>
        </p:nvSpPr>
        <p:spPr>
          <a:xfrm>
            <a:off x="618067" y="821267"/>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24" name="Google Shape;424;p44"/>
          <p:cNvSpPr txBox="1"/>
          <p:nvPr>
            <p:ph type="title"/>
          </p:nvPr>
        </p:nvSpPr>
        <p:spPr>
          <a:xfrm>
            <a:off x="238379" y="208918"/>
            <a:ext cx="9404723" cy="9511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How you can get involved!</a:t>
            </a:r>
            <a:endParaRPr/>
          </a:p>
        </p:txBody>
      </p:sp>
      <p:sp>
        <p:nvSpPr>
          <p:cNvPr id="425" name="Google Shape;425;p44"/>
          <p:cNvSpPr txBox="1"/>
          <p:nvPr/>
        </p:nvSpPr>
        <p:spPr>
          <a:xfrm>
            <a:off x="6600677" y="5197026"/>
            <a:ext cx="61007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lt1"/>
                </a:solidFill>
                <a:latin typeface="Century Gothic"/>
                <a:ea typeface="Century Gothic"/>
                <a:cs typeface="Century Gothic"/>
                <a:sym typeface="Century Gothic"/>
                <a:hlinkClick r:id="rId5">
                  <a:extLst>
                    <a:ext uri="{A12FA001-AC4F-418D-AE19-62706E023703}">
                      <ahyp:hlinkClr val="tx"/>
                    </a:ext>
                  </a:extLst>
                </a:hlinkClick>
              </a:rPr>
              <a:t>https://www.caare-research.org/mapproject</a:t>
            </a:r>
            <a:endParaRPr b="0" i="0" sz="1800" u="none" cap="none" strike="noStrike">
              <a:solidFill>
                <a:schemeClr val="lt1"/>
              </a:solidFill>
              <a:latin typeface="Century Gothic"/>
              <a:ea typeface="Century Gothic"/>
              <a:cs typeface="Century Gothic"/>
              <a:sym typeface="Century Gothic"/>
            </a:endParaRPr>
          </a:p>
        </p:txBody>
      </p:sp>
      <p:pic>
        <p:nvPicPr>
          <p:cNvPr id="426" name="Google Shape;426;p44"/>
          <p:cNvPicPr preferRelativeResize="0"/>
          <p:nvPr/>
        </p:nvPicPr>
        <p:blipFill rotWithShape="1">
          <a:blip r:embed="rId6">
            <a:alphaModFix/>
          </a:blip>
          <a:srcRect b="0" l="5669" r="0" t="0"/>
          <a:stretch/>
        </p:blipFill>
        <p:spPr>
          <a:xfrm>
            <a:off x="6096000" y="1226650"/>
            <a:ext cx="6100773" cy="39038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5"/>
          <p:cNvSpPr txBox="1"/>
          <p:nvPr>
            <p:ph type="title"/>
          </p:nvPr>
        </p:nvSpPr>
        <p:spPr>
          <a:xfrm>
            <a:off x="313936" y="141593"/>
            <a:ext cx="9404700" cy="1400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Next Steps: Sharing Findings with the Community - Host a session!</a:t>
            </a:r>
            <a:endParaRPr/>
          </a:p>
        </p:txBody>
      </p:sp>
      <p:sp>
        <p:nvSpPr>
          <p:cNvPr id="433" name="Google Shape;433;p45"/>
          <p:cNvSpPr txBox="1"/>
          <p:nvPr>
            <p:ph idx="1" type="body"/>
          </p:nvPr>
        </p:nvSpPr>
        <p:spPr>
          <a:xfrm>
            <a:off x="167725" y="1542000"/>
            <a:ext cx="6126900" cy="5113800"/>
          </a:xfrm>
          <a:prstGeom prst="rect">
            <a:avLst/>
          </a:prstGeom>
        </p:spPr>
        <p:txBody>
          <a:bodyPr anchorCtr="0" anchor="t" bIns="45700" lIns="91425" spcFirstLastPara="1" rIns="91425" wrap="square" tIns="45700">
            <a:normAutofit fontScale="77500" lnSpcReduction="20000"/>
          </a:bodyPr>
          <a:lstStyle/>
          <a:p>
            <a:pPr indent="0" lvl="0" marL="0" rtl="0" algn="l">
              <a:spcBef>
                <a:spcPts val="1000"/>
              </a:spcBef>
              <a:spcAft>
                <a:spcPts val="0"/>
              </a:spcAft>
              <a:buNone/>
            </a:pPr>
            <a:r>
              <a:rPr b="1" lang="en-US"/>
              <a:t>SUMMER 2023</a:t>
            </a:r>
            <a:endParaRPr b="1"/>
          </a:p>
          <a:p>
            <a:pPr indent="0" lvl="0" marL="0" rtl="0" algn="l">
              <a:spcBef>
                <a:spcPts val="1000"/>
              </a:spcBef>
              <a:spcAft>
                <a:spcPts val="0"/>
              </a:spcAft>
              <a:buNone/>
            </a:pPr>
            <a:r>
              <a:rPr b="1" lang="en-US"/>
              <a:t>July</a:t>
            </a:r>
            <a:r>
              <a:rPr lang="en-US"/>
              <a:t> - </a:t>
            </a:r>
            <a:r>
              <a:rPr lang="en-US"/>
              <a:t>Presentation, “The Importance of Community: Preliminary Findings on the Nature of Korean Adoptee Groups &amp; Spaces” at 6th International Korean Adoption Studies Symposium, </a:t>
            </a:r>
            <a:r>
              <a:rPr b="1" lang="en-US"/>
              <a:t>International Korean Adoptee Associations (IKAA) Gathering</a:t>
            </a:r>
            <a:r>
              <a:rPr lang="en-US"/>
              <a:t>, Seoul, S. Korea.</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a:t>FALL 2023</a:t>
            </a:r>
            <a:endParaRPr b="1"/>
          </a:p>
          <a:p>
            <a:pPr indent="0" lvl="0" marL="0" rtl="0" algn="l">
              <a:spcBef>
                <a:spcPts val="1000"/>
              </a:spcBef>
              <a:spcAft>
                <a:spcPts val="0"/>
              </a:spcAft>
              <a:buNone/>
            </a:pPr>
            <a:r>
              <a:rPr lang="en-US"/>
              <a:t>3 Community webinars with sponsorship from Boston Korean Adoptees Research Program</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a:t>SPRING 2024</a:t>
            </a:r>
            <a:endParaRPr b="1"/>
          </a:p>
          <a:p>
            <a:pPr indent="0" lvl="0" marL="0" rtl="0" algn="l">
              <a:spcBef>
                <a:spcPts val="1000"/>
              </a:spcBef>
              <a:spcAft>
                <a:spcPts val="0"/>
              </a:spcAft>
              <a:buNone/>
            </a:pPr>
            <a:r>
              <a:rPr b="1" lang="en-US"/>
              <a:t>June</a:t>
            </a:r>
            <a:r>
              <a:rPr lang="en-US"/>
              <a:t> - Korean American Adoptee Adoptive Parent Network (KAAN) Annual Conference</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a:t>SUMMER 2024</a:t>
            </a:r>
            <a:endParaRPr b="1"/>
          </a:p>
          <a:p>
            <a:pPr indent="0" lvl="0" marL="0" rtl="0" algn="l">
              <a:spcBef>
                <a:spcPts val="1000"/>
              </a:spcBef>
              <a:spcAft>
                <a:spcPts val="0"/>
              </a:spcAft>
              <a:buNone/>
            </a:pPr>
            <a:r>
              <a:rPr b="1" lang="en-US"/>
              <a:t>July 8-12: International Conference on Adoption Research (ICAR), </a:t>
            </a:r>
            <a:r>
              <a:rPr lang="en-US"/>
              <a:t>University of Minnesota, Minneapolis, MN</a:t>
            </a:r>
            <a:endParaRPr b="1"/>
          </a:p>
        </p:txBody>
      </p:sp>
      <p:sp>
        <p:nvSpPr>
          <p:cNvPr id="434" name="Google Shape;434;p45"/>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Clr>
                <a:srgbClr val="000000"/>
              </a:buClr>
              <a:buSzPts val="2800"/>
              <a:buFont typeface="Arial"/>
              <a:buNone/>
            </a:pPr>
            <a:fld id="{00000000-1234-1234-1234-123412341234}" type="slidenum">
              <a:rPr lang="en-US"/>
              <a:t>‹#›</a:t>
            </a:fld>
            <a:endParaRPr/>
          </a:p>
        </p:txBody>
      </p:sp>
      <p:pic>
        <p:nvPicPr>
          <p:cNvPr id="435" name="Google Shape;435;p45"/>
          <p:cNvPicPr preferRelativeResize="0"/>
          <p:nvPr/>
        </p:nvPicPr>
        <p:blipFill rotWithShape="1">
          <a:blip r:embed="rId3">
            <a:alphaModFix/>
          </a:blip>
          <a:srcRect b="11738" l="0" r="0" t="0"/>
          <a:stretch/>
        </p:blipFill>
        <p:spPr>
          <a:xfrm>
            <a:off x="6851050" y="1407475"/>
            <a:ext cx="5340950" cy="1504950"/>
          </a:xfrm>
          <a:prstGeom prst="rect">
            <a:avLst/>
          </a:prstGeom>
          <a:noFill/>
          <a:ln>
            <a:noFill/>
          </a:ln>
        </p:spPr>
      </p:pic>
      <p:pic>
        <p:nvPicPr>
          <p:cNvPr id="436" name="Google Shape;436;p45"/>
          <p:cNvPicPr preferRelativeResize="0"/>
          <p:nvPr/>
        </p:nvPicPr>
        <p:blipFill>
          <a:blip r:embed="rId4">
            <a:alphaModFix/>
          </a:blip>
          <a:stretch>
            <a:fillRect/>
          </a:stretch>
        </p:blipFill>
        <p:spPr>
          <a:xfrm>
            <a:off x="8354675" y="4663125"/>
            <a:ext cx="1733550" cy="1504950"/>
          </a:xfrm>
          <a:prstGeom prst="rect">
            <a:avLst/>
          </a:prstGeom>
          <a:noFill/>
          <a:ln>
            <a:noFill/>
          </a:ln>
        </p:spPr>
      </p:pic>
      <p:pic>
        <p:nvPicPr>
          <p:cNvPr id="437" name="Google Shape;437;p45">
            <a:hlinkClick r:id="rId5"/>
          </p:cNvPr>
          <p:cNvPicPr preferRelativeResize="0"/>
          <p:nvPr/>
        </p:nvPicPr>
        <p:blipFill rotWithShape="1">
          <a:blip r:embed="rId6">
            <a:alphaModFix/>
          </a:blip>
          <a:srcRect b="13058" l="0" r="0" t="0"/>
          <a:stretch/>
        </p:blipFill>
        <p:spPr>
          <a:xfrm>
            <a:off x="6009875" y="3195236"/>
            <a:ext cx="3029875" cy="933825"/>
          </a:xfrm>
          <a:prstGeom prst="rect">
            <a:avLst/>
          </a:prstGeom>
          <a:noFill/>
          <a:ln>
            <a:noFill/>
          </a:ln>
        </p:spPr>
      </p:pic>
      <p:pic>
        <p:nvPicPr>
          <p:cNvPr id="438" name="Google Shape;438;p45">
            <a:hlinkClick r:id="rId7"/>
          </p:cNvPr>
          <p:cNvPicPr preferRelativeResize="0"/>
          <p:nvPr/>
        </p:nvPicPr>
        <p:blipFill rotWithShape="1">
          <a:blip r:embed="rId8">
            <a:alphaModFix/>
          </a:blip>
          <a:srcRect b="0" l="0" r="10865" t="63314"/>
          <a:stretch/>
        </p:blipFill>
        <p:spPr>
          <a:xfrm>
            <a:off x="8760725" y="3195225"/>
            <a:ext cx="3431275" cy="933824"/>
          </a:xfrm>
          <a:prstGeom prst="rect">
            <a:avLst/>
          </a:prstGeom>
          <a:noFill/>
          <a:ln>
            <a:noFill/>
          </a:ln>
        </p:spPr>
      </p:pic>
      <p:sp>
        <p:nvSpPr>
          <p:cNvPr id="439" name="Google Shape;439;p45"/>
          <p:cNvSpPr txBox="1"/>
          <p:nvPr/>
        </p:nvSpPr>
        <p:spPr>
          <a:xfrm>
            <a:off x="7664575" y="6168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https://www.wearekaan.org/</a:t>
            </a:r>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pic>
        <p:nvPicPr>
          <p:cNvPr descr="abstract design" id="445" name="Google Shape;445;p46"/>
          <p:cNvPicPr preferRelativeResize="0"/>
          <p:nvPr/>
        </p:nvPicPr>
        <p:blipFill rotWithShape="1">
          <a:blip r:embed="rId4">
            <a:alphaModFix amt="25000"/>
          </a:blip>
          <a:srcRect b="2872" l="0" r="6817" t="18308"/>
          <a:stretch/>
        </p:blipFill>
        <p:spPr>
          <a:xfrm flipH="1">
            <a:off x="20" y="10"/>
            <a:ext cx="12191980" cy="6857990"/>
          </a:xfrm>
          <a:prstGeom prst="rect">
            <a:avLst/>
          </a:prstGeom>
          <a:noFill/>
          <a:ln>
            <a:noFill/>
          </a:ln>
        </p:spPr>
      </p:pic>
      <p:sp>
        <p:nvSpPr>
          <p:cNvPr id="446" name="Google Shape;446;p46"/>
          <p:cNvSpPr txBox="1"/>
          <p:nvPr>
            <p:ph type="ctrTitle"/>
          </p:nvPr>
        </p:nvSpPr>
        <p:spPr>
          <a:xfrm>
            <a:off x="1068388" y="415829"/>
            <a:ext cx="8825658" cy="332958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2"/>
              </a:buClr>
              <a:buSzPts val="7200"/>
              <a:buFont typeface="Century Gothic"/>
              <a:buNone/>
            </a:pPr>
            <a:r>
              <a:rPr lang="en-US"/>
              <a:t>Thank You!</a:t>
            </a:r>
            <a:endParaRPr/>
          </a:p>
        </p:txBody>
      </p:sp>
      <p:sp>
        <p:nvSpPr>
          <p:cNvPr id="447" name="Google Shape;447;p46"/>
          <p:cNvSpPr txBox="1"/>
          <p:nvPr>
            <p:ph idx="1" type="subTitle"/>
          </p:nvPr>
        </p:nvSpPr>
        <p:spPr>
          <a:xfrm>
            <a:off x="1068388" y="3745410"/>
            <a:ext cx="8825658" cy="8614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u="sng">
                <a:solidFill>
                  <a:schemeClr val="hlink"/>
                </a:solidFill>
                <a:hlinkClick r:id="rId5"/>
              </a:rPr>
              <a:t>HAMCGINNIS@VCU.EDU</a:t>
            </a:r>
            <a:endParaRPr/>
          </a:p>
          <a:p>
            <a:pPr indent="0" lvl="0" marL="0" rtl="0" algn="l">
              <a:lnSpc>
                <a:spcPct val="100000"/>
              </a:lnSpc>
              <a:spcBef>
                <a:spcPts val="1000"/>
              </a:spcBef>
              <a:spcAft>
                <a:spcPts val="0"/>
              </a:spcAft>
              <a:buSzPts val="1600"/>
              <a:buNone/>
            </a:pPr>
            <a:r>
              <a:t/>
            </a:r>
            <a:endParaRPr/>
          </a:p>
        </p:txBody>
      </p:sp>
      <p:sp>
        <p:nvSpPr>
          <p:cNvPr id="448" name="Google Shape;448;p4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9" name="Google Shape;449;p46"/>
          <p:cNvPicPr preferRelativeResize="0"/>
          <p:nvPr/>
        </p:nvPicPr>
        <p:blipFill rotWithShape="1">
          <a:blip r:embed="rId6">
            <a:alphaModFix/>
          </a:blip>
          <a:srcRect b="0" l="0" r="0" t="0"/>
          <a:stretch/>
        </p:blipFill>
        <p:spPr>
          <a:xfrm>
            <a:off x="1763768" y="5418994"/>
            <a:ext cx="476251" cy="476251"/>
          </a:xfrm>
          <a:prstGeom prst="rect">
            <a:avLst/>
          </a:prstGeom>
          <a:noFill/>
          <a:ln>
            <a:noFill/>
          </a:ln>
        </p:spPr>
      </p:pic>
      <p:pic>
        <p:nvPicPr>
          <p:cNvPr id="450" name="Google Shape;450;p46"/>
          <p:cNvPicPr preferRelativeResize="0"/>
          <p:nvPr/>
        </p:nvPicPr>
        <p:blipFill rotWithShape="1">
          <a:blip r:embed="rId7">
            <a:alphaModFix/>
          </a:blip>
          <a:srcRect b="0" l="0" r="0" t="0"/>
          <a:stretch/>
        </p:blipFill>
        <p:spPr>
          <a:xfrm>
            <a:off x="1798448" y="5995799"/>
            <a:ext cx="476251" cy="476251"/>
          </a:xfrm>
          <a:prstGeom prst="rect">
            <a:avLst/>
          </a:prstGeom>
          <a:noFill/>
          <a:ln>
            <a:noFill/>
          </a:ln>
        </p:spPr>
      </p:pic>
      <p:pic>
        <p:nvPicPr>
          <p:cNvPr id="451" name="Google Shape;451;p46"/>
          <p:cNvPicPr preferRelativeResize="0"/>
          <p:nvPr/>
        </p:nvPicPr>
        <p:blipFill rotWithShape="1">
          <a:blip r:embed="rId8">
            <a:alphaModFix/>
          </a:blip>
          <a:srcRect b="0" l="0" r="0" t="0"/>
          <a:stretch/>
        </p:blipFill>
        <p:spPr>
          <a:xfrm>
            <a:off x="1740520" y="4845775"/>
            <a:ext cx="476251" cy="476251"/>
          </a:xfrm>
          <a:prstGeom prst="rect">
            <a:avLst/>
          </a:prstGeom>
          <a:noFill/>
          <a:ln>
            <a:noFill/>
          </a:ln>
        </p:spPr>
      </p:pic>
      <p:sp>
        <p:nvSpPr>
          <p:cNvPr id="452" name="Google Shape;452;p46"/>
          <p:cNvSpPr txBox="1"/>
          <p:nvPr/>
        </p:nvSpPr>
        <p:spPr>
          <a:xfrm>
            <a:off x="2274699" y="4062670"/>
            <a:ext cx="8687715" cy="2021350"/>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Clr>
                <a:schemeClr val="lt1"/>
              </a:buClr>
              <a:buSzPts val="1800"/>
              <a:buFont typeface="Noto Sans Symbols"/>
              <a:buNone/>
            </a:pPr>
            <a:r>
              <a:rPr b="0" i="0" lang="en-US" sz="1800" u="sng" cap="none" strike="noStrike">
                <a:solidFill>
                  <a:schemeClr val="lt1"/>
                </a:solidFill>
                <a:latin typeface="Century Gothic"/>
                <a:ea typeface="Century Gothic"/>
                <a:cs typeface="Century Gothic"/>
                <a:sym typeface="Century Gothic"/>
                <a:hlinkClick r:id="rId9">
                  <a:extLst>
                    <a:ext uri="{A12FA001-AC4F-418D-AE19-62706E023703}">
                      <ahyp:hlinkClr val="tx"/>
                    </a:ext>
                  </a:extLst>
                </a:hlinkClick>
              </a:rPr>
              <a:t>https://www.linkedin.com/in/hollee-a-mcginnis-msw-phd-ba03114</a:t>
            </a:r>
            <a:r>
              <a:rPr b="0" i="0" lang="en-US" sz="1800" u="none" cap="none" strike="noStrike">
                <a:solidFill>
                  <a:schemeClr val="lt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0" marL="0" marR="0" rtl="0" algn="l">
              <a:lnSpc>
                <a:spcPct val="200000"/>
              </a:lnSpc>
              <a:spcBef>
                <a:spcPts val="360"/>
              </a:spcBef>
              <a:spcAft>
                <a:spcPts val="0"/>
              </a:spcAft>
              <a:buClr>
                <a:schemeClr val="lt1"/>
              </a:buClr>
              <a:buSzPts val="1800"/>
              <a:buFont typeface="Noto Sans Symbols"/>
              <a:buNone/>
            </a:pPr>
            <a:r>
              <a:rPr b="0" i="0" lang="en-US" sz="1800" u="sng" cap="none" strike="noStrike">
                <a:solidFill>
                  <a:schemeClr val="lt1"/>
                </a:solidFill>
                <a:latin typeface="Century Gothic"/>
                <a:ea typeface="Century Gothic"/>
                <a:cs typeface="Century Gothic"/>
                <a:sym typeface="Century Gothic"/>
                <a:hlinkClick r:id="rId10">
                  <a:extLst>
                    <a:ext uri="{A12FA001-AC4F-418D-AE19-62706E023703}">
                      <ahyp:hlinkClr val="tx"/>
                    </a:ext>
                  </a:extLst>
                </a:hlinkClick>
              </a:rPr>
              <a:t>https://www.facebook.com/hollee.mcginnis</a:t>
            </a:r>
            <a:endParaRPr b="0" i="0" sz="1800" u="none" cap="none" strike="noStrike">
              <a:solidFill>
                <a:schemeClr val="lt1"/>
              </a:solidFill>
              <a:latin typeface="Century Gothic"/>
              <a:ea typeface="Century Gothic"/>
              <a:cs typeface="Century Gothic"/>
              <a:sym typeface="Century Gothic"/>
            </a:endParaRPr>
          </a:p>
          <a:p>
            <a:pPr indent="0" lvl="0" marL="0" marR="0" rtl="0" algn="l">
              <a:lnSpc>
                <a:spcPct val="200000"/>
              </a:lnSpc>
              <a:spcBef>
                <a:spcPts val="360"/>
              </a:spcBef>
              <a:spcAft>
                <a:spcPts val="0"/>
              </a:spcAft>
              <a:buClr>
                <a:schemeClr val="lt1"/>
              </a:buClr>
              <a:buSzPts val="1800"/>
              <a:buFont typeface="Noto Sans Symbols"/>
              <a:buNone/>
            </a:pPr>
            <a:r>
              <a:rPr b="0" i="0" lang="en-US" sz="1800" u="sng" cap="none" strike="noStrike">
                <a:solidFill>
                  <a:schemeClr val="lt1"/>
                </a:solidFill>
                <a:latin typeface="Century Gothic"/>
                <a:ea typeface="Century Gothic"/>
                <a:cs typeface="Century Gothic"/>
                <a:sym typeface="Century Gothic"/>
                <a:hlinkClick r:id="rId11">
                  <a:extLst>
                    <a:ext uri="{A12FA001-AC4F-418D-AE19-62706E023703}">
                      <ahyp:hlinkClr val="tx"/>
                    </a:ext>
                  </a:extLst>
                </a:hlinkClick>
              </a:rPr>
              <a:t>https://twitter.com/holleemcginnis</a:t>
            </a:r>
            <a:endParaRPr b="0" i="0" sz="1800" u="none" cap="none" strike="noStrike">
              <a:solidFill>
                <a:schemeClr val="lt1"/>
              </a:solidFill>
              <a:latin typeface="Century Gothic"/>
              <a:ea typeface="Century Gothic"/>
              <a:cs typeface="Century Gothic"/>
              <a:sym typeface="Century Gothic"/>
            </a:endParaRPr>
          </a:p>
          <a:p>
            <a:pPr indent="0" lvl="0" marL="0" marR="0" rtl="0" algn="l">
              <a:lnSpc>
                <a:spcPct val="200000"/>
              </a:lnSpc>
              <a:spcBef>
                <a:spcPts val="360"/>
              </a:spcBef>
              <a:spcAft>
                <a:spcPts val="0"/>
              </a:spcAft>
              <a:buClr>
                <a:schemeClr val="lt1"/>
              </a:buClr>
              <a:buSzPts val="1800"/>
              <a:buFont typeface="Noto Sans Symbols"/>
              <a:buNone/>
            </a:pPr>
            <a:r>
              <a:rPr b="0" i="0" lang="en-US" sz="1800" u="sng" cap="none" strike="noStrike">
                <a:solidFill>
                  <a:schemeClr val="lt1"/>
                </a:solidFill>
                <a:latin typeface="Century Gothic"/>
                <a:ea typeface="Century Gothic"/>
                <a:cs typeface="Century Gothic"/>
                <a:sym typeface="Century Gothic"/>
                <a:hlinkClick r:id="rId12">
                  <a:extLst>
                    <a:ext uri="{A12FA001-AC4F-418D-AE19-62706E023703}">
                      <ahyp:hlinkClr val="tx"/>
                    </a:ext>
                  </a:extLst>
                </a:hlinkClick>
              </a:rPr>
              <a:t>https://www.instagram.com/hollee.mcginnis/</a:t>
            </a:r>
            <a:endParaRPr b="0" i="0" sz="18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480"/>
              </a:spcBef>
              <a:spcAft>
                <a:spcPts val="0"/>
              </a:spcAft>
              <a:buClr>
                <a:schemeClr val="lt1"/>
              </a:buClr>
              <a:buSzPts val="2400"/>
              <a:buFont typeface="Noto Sans Symbols"/>
              <a:buNone/>
            </a:pPr>
            <a:r>
              <a:t/>
            </a:r>
            <a:endParaRPr b="0" i="0" sz="2400" u="none" cap="none" strike="noStrike">
              <a:solidFill>
                <a:schemeClr val="lt1"/>
              </a:solidFill>
              <a:latin typeface="Century Gothic"/>
              <a:ea typeface="Century Gothic"/>
              <a:cs typeface="Century Gothic"/>
              <a:sym typeface="Century Gothic"/>
            </a:endParaRPr>
          </a:p>
        </p:txBody>
      </p:sp>
      <p:pic>
        <p:nvPicPr>
          <p:cNvPr id="453" name="Google Shape;453;p46"/>
          <p:cNvPicPr preferRelativeResize="0"/>
          <p:nvPr/>
        </p:nvPicPr>
        <p:blipFill rotWithShape="1">
          <a:blip r:embed="rId13">
            <a:alphaModFix/>
          </a:blip>
          <a:srcRect b="0" l="0" r="0" t="0"/>
          <a:stretch/>
        </p:blipFill>
        <p:spPr>
          <a:xfrm>
            <a:off x="1763768" y="4226841"/>
            <a:ext cx="476252" cy="4762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7"/>
          <p:cNvSpPr txBox="1"/>
          <p:nvPr>
            <p:ph type="title"/>
          </p:nvPr>
        </p:nvSpPr>
        <p:spPr>
          <a:xfrm>
            <a:off x="646111" y="452718"/>
            <a:ext cx="9404723" cy="7985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Adoption Microaggressions</a:t>
            </a:r>
            <a:endParaRPr/>
          </a:p>
        </p:txBody>
      </p:sp>
      <p:sp>
        <p:nvSpPr>
          <p:cNvPr id="459" name="Google Shape;459;p4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pic>
        <p:nvPicPr>
          <p:cNvPr id="460" name="Google Shape;460;p47"/>
          <p:cNvPicPr preferRelativeResize="0"/>
          <p:nvPr/>
        </p:nvPicPr>
        <p:blipFill rotWithShape="1">
          <a:blip r:embed="rId3">
            <a:alphaModFix/>
          </a:blip>
          <a:srcRect b="16578" l="0" r="0" t="0"/>
          <a:stretch/>
        </p:blipFill>
        <p:spPr>
          <a:xfrm>
            <a:off x="2597462" y="1251284"/>
            <a:ext cx="6707740" cy="5435266"/>
          </a:xfrm>
          <a:prstGeom prst="rect">
            <a:avLst/>
          </a:prstGeom>
          <a:noFill/>
          <a:ln>
            <a:noFill/>
          </a:ln>
        </p:spPr>
      </p:pic>
      <p:sp>
        <p:nvSpPr>
          <p:cNvPr id="461" name="Google Shape;461;p47"/>
          <p:cNvSpPr txBox="1"/>
          <p:nvPr/>
        </p:nvSpPr>
        <p:spPr>
          <a:xfrm>
            <a:off x="9305202" y="4927954"/>
            <a:ext cx="3048000"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Baden, A. L. (2016). “Do you know your real parents?” and other adoption microaggressions. </a:t>
            </a:r>
            <a:r>
              <a:rPr b="0" i="1" lang="en-US" sz="1800" u="none" cap="none" strike="noStrike">
                <a:solidFill>
                  <a:schemeClr val="lt1"/>
                </a:solidFill>
                <a:latin typeface="Calibri"/>
                <a:ea typeface="Calibri"/>
                <a:cs typeface="Calibri"/>
                <a:sym typeface="Calibri"/>
              </a:rPr>
              <a:t>Adoption Quarterly</a:t>
            </a:r>
            <a:r>
              <a:rPr b="0" i="0" lang="en-US" sz="1800" u="none" cap="none" strike="noStrike">
                <a:solidFill>
                  <a:schemeClr val="lt1"/>
                </a:solidFill>
                <a:latin typeface="Calibri"/>
                <a:ea typeface="Calibri"/>
                <a:cs typeface="Calibri"/>
                <a:sym typeface="Calibri"/>
              </a:rPr>
              <a:t>, </a:t>
            </a:r>
            <a:r>
              <a:rPr b="0" i="1" lang="en-US" sz="1800" u="none" cap="none" strike="noStrike">
                <a:solidFill>
                  <a:schemeClr val="lt1"/>
                </a:solidFill>
                <a:latin typeface="Calibri"/>
                <a:ea typeface="Calibri"/>
                <a:cs typeface="Calibri"/>
                <a:sym typeface="Calibri"/>
              </a:rPr>
              <a:t>19</a:t>
            </a:r>
            <a:r>
              <a:rPr b="0" i="0" lang="en-US" sz="1800" u="none" cap="none" strike="noStrike">
                <a:solidFill>
                  <a:schemeClr val="lt1"/>
                </a:solidFill>
                <a:latin typeface="Calibri"/>
                <a:ea typeface="Calibri"/>
                <a:cs typeface="Calibri"/>
                <a:sym typeface="Calibri"/>
              </a:rPr>
              <a:t>(1), 1-25.</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3"/>
          <p:cNvSpPr txBox="1"/>
          <p:nvPr>
            <p:ph type="title"/>
          </p:nvPr>
        </p:nvSpPr>
        <p:spPr>
          <a:xfrm>
            <a:off x="2279893" y="2747963"/>
            <a:ext cx="7772400" cy="136207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2"/>
              </a:buClr>
              <a:buSzPts val="4000"/>
              <a:buFont typeface="Century Gothic"/>
              <a:buNone/>
            </a:pPr>
            <a:r>
              <a:rPr lang="en-US"/>
              <a:t>Background and Rationale for the Study</a:t>
            </a:r>
            <a:endParaRPr/>
          </a:p>
        </p:txBody>
      </p:sp>
      <p:sp>
        <p:nvSpPr>
          <p:cNvPr id="189" name="Google Shape;189;p23"/>
          <p:cNvSpPr txBox="1"/>
          <p:nvPr>
            <p:ph idx="1" type="body"/>
          </p:nvPr>
        </p:nvSpPr>
        <p:spPr>
          <a:xfrm>
            <a:off x="2246313" y="1101941"/>
            <a:ext cx="7772400" cy="15001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PART I</a:t>
            </a:r>
            <a:endParaRPr/>
          </a:p>
        </p:txBody>
      </p:sp>
      <p:sp>
        <p:nvSpPr>
          <p:cNvPr id="190" name="Google Shape;190;p2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191" name="Google Shape;191;p23"/>
          <p:cNvSpPr txBox="1"/>
          <p:nvPr>
            <p:ph idx="11" type="ftr"/>
          </p:nvPr>
        </p:nvSpPr>
        <p:spPr>
          <a:xfrm>
            <a:off x="230483" y="6405282"/>
            <a:ext cx="4701113" cy="30480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Asia Families Camp Rice | July 28-30, 2022  |  McGinnis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4"/>
          <p:cNvSpPr txBox="1"/>
          <p:nvPr>
            <p:ph type="title"/>
          </p:nvPr>
        </p:nvSpPr>
        <p:spPr>
          <a:xfrm>
            <a:off x="297333" y="70424"/>
            <a:ext cx="9404723" cy="86770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Background: Principle Investigator</a:t>
            </a:r>
            <a:endParaRPr/>
          </a:p>
        </p:txBody>
      </p:sp>
      <p:pic>
        <p:nvPicPr>
          <p:cNvPr descr="mothersday" id="198" name="Google Shape;198;p24"/>
          <p:cNvPicPr preferRelativeResize="0"/>
          <p:nvPr/>
        </p:nvPicPr>
        <p:blipFill rotWithShape="1">
          <a:blip r:embed="rId3">
            <a:alphaModFix/>
          </a:blip>
          <a:srcRect b="0" l="0" r="0" t="0"/>
          <a:stretch/>
        </p:blipFill>
        <p:spPr>
          <a:xfrm>
            <a:off x="7260123" y="1240477"/>
            <a:ext cx="4397376" cy="4679392"/>
          </a:xfrm>
          <a:prstGeom prst="rect">
            <a:avLst/>
          </a:prstGeom>
          <a:noFill/>
          <a:ln>
            <a:noFill/>
          </a:ln>
        </p:spPr>
      </p:pic>
      <p:sp>
        <p:nvSpPr>
          <p:cNvPr id="199" name="Google Shape;199;p24"/>
          <p:cNvSpPr txBox="1"/>
          <p:nvPr/>
        </p:nvSpPr>
        <p:spPr>
          <a:xfrm>
            <a:off x="3025968" y="5986855"/>
            <a:ext cx="6976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1974</a:t>
            </a:r>
            <a:endParaRPr b="0" i="0" sz="1400" u="none" cap="none" strike="noStrike">
              <a:solidFill>
                <a:srgbClr val="000000"/>
              </a:solidFill>
              <a:latin typeface="Arial"/>
              <a:ea typeface="Arial"/>
              <a:cs typeface="Arial"/>
              <a:sym typeface="Arial"/>
            </a:endParaRPr>
          </a:p>
        </p:txBody>
      </p:sp>
      <p:sp>
        <p:nvSpPr>
          <p:cNvPr id="200" name="Google Shape;200;p24"/>
          <p:cNvSpPr txBox="1"/>
          <p:nvPr/>
        </p:nvSpPr>
        <p:spPr>
          <a:xfrm>
            <a:off x="9004429" y="5946528"/>
            <a:ext cx="6976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1976</a:t>
            </a:r>
            <a:endParaRPr b="0" i="0" sz="1400" u="none" cap="none" strike="noStrike">
              <a:solidFill>
                <a:srgbClr val="000000"/>
              </a:solidFill>
              <a:latin typeface="Arial"/>
              <a:ea typeface="Arial"/>
              <a:cs typeface="Arial"/>
              <a:sym typeface="Arial"/>
            </a:endParaRPr>
          </a:p>
        </p:txBody>
      </p:sp>
      <p:pic>
        <p:nvPicPr>
          <p:cNvPr id="201" name="Google Shape;201;p24"/>
          <p:cNvPicPr preferRelativeResize="0"/>
          <p:nvPr/>
        </p:nvPicPr>
        <p:blipFill rotWithShape="1">
          <a:blip r:embed="rId4">
            <a:alphaModFix/>
          </a:blip>
          <a:srcRect b="0" l="0" r="0" t="0"/>
          <a:stretch/>
        </p:blipFill>
        <p:spPr>
          <a:xfrm>
            <a:off x="534501" y="1421960"/>
            <a:ext cx="5680562" cy="43182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02" name="Google Shape;202;p24"/>
          <p:cNvSpPr/>
          <p:nvPr/>
        </p:nvSpPr>
        <p:spPr>
          <a:xfrm>
            <a:off x="490130" y="3452893"/>
            <a:ext cx="1651000" cy="2027238"/>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mothersday" id="210" name="Google Shape;210;p25"/>
          <p:cNvPicPr preferRelativeResize="0"/>
          <p:nvPr/>
        </p:nvPicPr>
        <p:blipFill rotWithShape="1">
          <a:blip r:embed="rId3">
            <a:alphaModFix amt="30000"/>
          </a:blip>
          <a:srcRect b="0" l="0" r="0" t="0"/>
          <a:stretch/>
        </p:blipFill>
        <p:spPr>
          <a:xfrm>
            <a:off x="6858000" y="1513841"/>
            <a:ext cx="3352800" cy="3567113"/>
          </a:xfrm>
          <a:prstGeom prst="rect">
            <a:avLst/>
          </a:prstGeom>
          <a:noFill/>
          <a:ln>
            <a:noFill/>
          </a:ln>
        </p:spPr>
      </p:pic>
      <p:pic>
        <p:nvPicPr>
          <p:cNvPr id="211" name="Google Shape;211;p25"/>
          <p:cNvPicPr preferRelativeResize="0"/>
          <p:nvPr/>
        </p:nvPicPr>
        <p:blipFill rotWithShape="1">
          <a:blip r:embed="rId4">
            <a:alphaModFix amt="38000"/>
          </a:blip>
          <a:srcRect b="0" l="0" r="0" t="0"/>
          <a:stretch/>
        </p:blipFill>
        <p:spPr>
          <a:xfrm>
            <a:off x="1981200" y="1513840"/>
            <a:ext cx="4495800" cy="3505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kalogo" id="212" name="Google Shape;212;p25"/>
          <p:cNvPicPr preferRelativeResize="0"/>
          <p:nvPr/>
        </p:nvPicPr>
        <p:blipFill rotWithShape="1">
          <a:blip r:embed="rId5">
            <a:alphaModFix/>
          </a:blip>
          <a:srcRect b="5387" l="12252" r="14348" t="8786"/>
          <a:stretch/>
        </p:blipFill>
        <p:spPr>
          <a:xfrm>
            <a:off x="4234030" y="1447801"/>
            <a:ext cx="3722957" cy="3581399"/>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sp>
        <p:nvSpPr>
          <p:cNvPr id="213" name="Google Shape;213;p25"/>
          <p:cNvSpPr txBox="1"/>
          <p:nvPr/>
        </p:nvSpPr>
        <p:spPr>
          <a:xfrm>
            <a:off x="3458380" y="5295732"/>
            <a:ext cx="621484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Founder, 1996 ⬧ Advisory Board, since 2016</a:t>
            </a:r>
            <a:endParaRPr b="0" i="0" sz="1400" u="none" cap="none" strike="noStrike">
              <a:solidFill>
                <a:srgbClr val="000000"/>
              </a:solidFill>
              <a:latin typeface="Arial"/>
              <a:ea typeface="Arial"/>
              <a:cs typeface="Arial"/>
              <a:sym typeface="Arial"/>
            </a:endParaRPr>
          </a:p>
        </p:txBody>
      </p:sp>
      <p:sp>
        <p:nvSpPr>
          <p:cNvPr id="214" name="Google Shape;214;p25"/>
          <p:cNvSpPr txBox="1"/>
          <p:nvPr>
            <p:ph type="title"/>
          </p:nvPr>
        </p:nvSpPr>
        <p:spPr>
          <a:xfrm>
            <a:off x="297333" y="70424"/>
            <a:ext cx="9404723" cy="86770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Background: Principle Investigator</a:t>
            </a:r>
            <a:endParaRPr/>
          </a:p>
        </p:txBody>
      </p:sp>
      <p:sp>
        <p:nvSpPr>
          <p:cNvPr id="215" name="Google Shape;215;p25"/>
          <p:cNvSpPr txBox="1"/>
          <p:nvPr/>
        </p:nvSpPr>
        <p:spPr>
          <a:xfrm>
            <a:off x="4407693" y="5787509"/>
            <a:ext cx="61007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Century Gothic"/>
                <a:ea typeface="Century Gothic"/>
                <a:cs typeface="Century Gothic"/>
                <a:sym typeface="Century Gothic"/>
              </a:rPr>
              <a:t>http://www.alsoknownas.org</a:t>
            </a:r>
            <a:endParaRPr b="0" i="0" sz="18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Flag-Sweden.jpg" id="221" name="Google Shape;221;p26"/>
          <p:cNvPicPr preferRelativeResize="0"/>
          <p:nvPr/>
        </p:nvPicPr>
        <p:blipFill rotWithShape="1">
          <a:blip r:embed="rId3">
            <a:alphaModFix/>
          </a:blip>
          <a:srcRect b="0" l="0" r="0" t="0"/>
          <a:stretch/>
        </p:blipFill>
        <p:spPr>
          <a:xfrm>
            <a:off x="1905000" y="1371600"/>
            <a:ext cx="2442308" cy="1524000"/>
          </a:xfrm>
          <a:prstGeom prst="rect">
            <a:avLst/>
          </a:prstGeom>
          <a:noFill/>
          <a:ln>
            <a:noFill/>
          </a:ln>
        </p:spPr>
      </p:pic>
      <p:sp>
        <p:nvSpPr>
          <p:cNvPr id="222" name="Google Shape;222;p26"/>
          <p:cNvSpPr txBox="1"/>
          <p:nvPr/>
        </p:nvSpPr>
        <p:spPr>
          <a:xfrm>
            <a:off x="1905000" y="2895600"/>
            <a:ext cx="243840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1986</a:t>
            </a:r>
            <a:r>
              <a:rPr b="0" i="0" lang="en-US" sz="2000" u="none" cap="none" strike="noStrike">
                <a:solidFill>
                  <a:schemeClr val="lt1"/>
                </a:solidFill>
                <a:latin typeface="Arial"/>
                <a:ea typeface="Arial"/>
                <a:cs typeface="Arial"/>
                <a:sym typeface="Arial"/>
              </a:rPr>
              <a:t> - Adopterade Koreaners Forening (Association of Adopted Koreans, AKF )</a:t>
            </a:r>
            <a:endParaRPr b="0" i="0" sz="1400" u="none" cap="none" strike="noStrike">
              <a:solidFill>
                <a:srgbClr val="000000"/>
              </a:solidFill>
              <a:latin typeface="Arial"/>
              <a:ea typeface="Arial"/>
              <a:cs typeface="Arial"/>
              <a:sym typeface="Arial"/>
            </a:endParaRPr>
          </a:p>
        </p:txBody>
      </p:sp>
      <p:pic>
        <p:nvPicPr>
          <p:cNvPr descr="flag-denmark.jpg" id="223" name="Google Shape;223;p26"/>
          <p:cNvPicPr preferRelativeResize="0"/>
          <p:nvPr/>
        </p:nvPicPr>
        <p:blipFill rotWithShape="1">
          <a:blip r:embed="rId4">
            <a:alphaModFix/>
          </a:blip>
          <a:srcRect b="0" l="0" r="0" t="0"/>
          <a:stretch/>
        </p:blipFill>
        <p:spPr>
          <a:xfrm>
            <a:off x="4800600" y="1371601"/>
            <a:ext cx="2209800" cy="1470521"/>
          </a:xfrm>
          <a:prstGeom prst="rect">
            <a:avLst/>
          </a:prstGeom>
          <a:noFill/>
          <a:ln>
            <a:noFill/>
          </a:ln>
        </p:spPr>
      </p:pic>
      <p:sp>
        <p:nvSpPr>
          <p:cNvPr id="224" name="Google Shape;224;p26"/>
          <p:cNvSpPr txBox="1"/>
          <p:nvPr/>
        </p:nvSpPr>
        <p:spPr>
          <a:xfrm>
            <a:off x="4724400" y="2971800"/>
            <a:ext cx="2667000"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1991</a:t>
            </a:r>
            <a:r>
              <a:rPr b="0" i="0" lang="en-US" sz="1800" u="none" cap="none" strike="noStrike">
                <a:solidFill>
                  <a:schemeClr val="lt1"/>
                </a:solidFill>
                <a:latin typeface="Century Gothic"/>
                <a:ea typeface="Century Gothic"/>
                <a:cs typeface="Century Gothic"/>
                <a:sym typeface="Century Gothic"/>
              </a:rPr>
              <a:t>-</a:t>
            </a:r>
            <a:r>
              <a:rPr b="0" i="0" lang="en-US" sz="2000" u="none" cap="none" strike="noStrike">
                <a:solidFill>
                  <a:schemeClr val="lt1"/>
                </a:solidFill>
                <a:latin typeface="Century Gothic"/>
                <a:ea typeface="Century Gothic"/>
                <a:cs typeface="Century Gothic"/>
                <a:sym typeface="Century Gothic"/>
              </a:rPr>
              <a:t>Korea</a:t>
            </a:r>
            <a:r>
              <a:rPr b="0" i="0" lang="en-US" sz="1800" u="none" cap="none" strike="noStrike">
                <a:solidFill>
                  <a:schemeClr val="lt1"/>
                </a:solidFill>
                <a:latin typeface="Century Gothic"/>
                <a:ea typeface="Century Gothic"/>
                <a:cs typeface="Century Gothic"/>
                <a:sym typeface="Century Gothic"/>
              </a:rPr>
              <a:t> Klubben 	</a:t>
            </a:r>
            <a:endParaRPr b="0" i="0" sz="1400" u="none" cap="none" strike="noStrike">
              <a:solidFill>
                <a:srgbClr val="000000"/>
              </a:solidFill>
              <a:latin typeface="Arial"/>
              <a:ea typeface="Arial"/>
              <a:cs typeface="Arial"/>
              <a:sym typeface="Arial"/>
            </a:endParaRPr>
          </a:p>
        </p:txBody>
      </p:sp>
      <p:pic>
        <p:nvPicPr>
          <p:cNvPr descr="flag-belgium.jpg" id="225" name="Google Shape;225;p26"/>
          <p:cNvPicPr preferRelativeResize="0"/>
          <p:nvPr/>
        </p:nvPicPr>
        <p:blipFill rotWithShape="1">
          <a:blip r:embed="rId5">
            <a:alphaModFix/>
          </a:blip>
          <a:srcRect b="0" l="0" r="0" t="0"/>
          <a:stretch/>
        </p:blipFill>
        <p:spPr>
          <a:xfrm>
            <a:off x="4800600" y="3733800"/>
            <a:ext cx="2133600" cy="1427629"/>
          </a:xfrm>
          <a:prstGeom prst="rect">
            <a:avLst/>
          </a:prstGeom>
          <a:noFill/>
          <a:ln>
            <a:noFill/>
          </a:ln>
        </p:spPr>
      </p:pic>
      <p:sp>
        <p:nvSpPr>
          <p:cNvPr id="226" name="Google Shape;226;p26"/>
          <p:cNvSpPr txBox="1"/>
          <p:nvPr/>
        </p:nvSpPr>
        <p:spPr>
          <a:xfrm>
            <a:off x="4800600" y="5410200"/>
            <a:ext cx="2286000"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1991</a:t>
            </a:r>
            <a:r>
              <a:rPr b="0" i="0" lang="en-US" sz="1800" u="none" cap="none" strike="noStrike">
                <a:solidFill>
                  <a:schemeClr val="lt1"/>
                </a:solidFill>
                <a:latin typeface="Century Gothic"/>
                <a:ea typeface="Century Gothic"/>
                <a:cs typeface="Century Gothic"/>
                <a:sym typeface="Century Gothic"/>
              </a:rPr>
              <a:t>-Euro-</a:t>
            </a:r>
            <a:r>
              <a:rPr b="0" i="0" lang="en-US" sz="2000" u="none" cap="none" strike="noStrike">
                <a:solidFill>
                  <a:schemeClr val="lt1"/>
                </a:solidFill>
                <a:latin typeface="Century Gothic"/>
                <a:ea typeface="Century Gothic"/>
                <a:cs typeface="Century Gothic"/>
                <a:sym typeface="Century Gothic"/>
              </a:rPr>
              <a:t>Korean</a:t>
            </a:r>
            <a:r>
              <a:rPr b="0" i="0" lang="en-US" sz="1800" u="none" cap="none" strike="noStrike">
                <a:solidFill>
                  <a:schemeClr val="lt1"/>
                </a:solidFill>
                <a:latin typeface="Century Gothic"/>
                <a:ea typeface="Century Gothic"/>
                <a:cs typeface="Century Gothic"/>
                <a:sym typeface="Century Gothic"/>
              </a:rPr>
              <a:t> League (EKL)	</a:t>
            </a:r>
            <a:endParaRPr b="0" i="0" sz="1400" u="none" cap="none" strike="noStrike">
              <a:solidFill>
                <a:srgbClr val="000000"/>
              </a:solidFill>
              <a:latin typeface="Arial"/>
              <a:ea typeface="Arial"/>
              <a:cs typeface="Arial"/>
              <a:sym typeface="Arial"/>
            </a:endParaRPr>
          </a:p>
        </p:txBody>
      </p:sp>
      <p:pic>
        <p:nvPicPr>
          <p:cNvPr descr="flags-Swiss.jpg" id="227" name="Google Shape;227;p26"/>
          <p:cNvPicPr preferRelativeResize="0"/>
          <p:nvPr/>
        </p:nvPicPr>
        <p:blipFill rotWithShape="1">
          <a:blip r:embed="rId6">
            <a:alphaModFix/>
          </a:blip>
          <a:srcRect b="0" l="0" r="0" t="0"/>
          <a:stretch/>
        </p:blipFill>
        <p:spPr>
          <a:xfrm>
            <a:off x="7620000" y="1371601"/>
            <a:ext cx="2362200" cy="1571937"/>
          </a:xfrm>
          <a:prstGeom prst="rect">
            <a:avLst/>
          </a:prstGeom>
          <a:noFill/>
          <a:ln>
            <a:noFill/>
          </a:ln>
        </p:spPr>
      </p:pic>
      <p:sp>
        <p:nvSpPr>
          <p:cNvPr id="228" name="Google Shape;228;p26"/>
          <p:cNvSpPr txBox="1"/>
          <p:nvPr/>
        </p:nvSpPr>
        <p:spPr>
          <a:xfrm>
            <a:off x="7620000" y="3048000"/>
            <a:ext cx="2286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1993</a:t>
            </a:r>
            <a:r>
              <a:rPr b="0" i="0" lang="en-US" sz="1800" u="none" cap="none" strike="noStrike">
                <a:solidFill>
                  <a:schemeClr val="lt1"/>
                </a:solidFill>
                <a:latin typeface="Century Gothic"/>
                <a:ea typeface="Century Gothic"/>
                <a:cs typeface="Century Gothic"/>
                <a:sym typeface="Century Gothic"/>
              </a:rPr>
              <a:t>-</a:t>
            </a:r>
            <a:r>
              <a:rPr b="0" i="0" lang="en-US" sz="2000" u="none" cap="none" strike="noStrike">
                <a:solidFill>
                  <a:schemeClr val="lt1"/>
                </a:solidFill>
                <a:latin typeface="Century Gothic"/>
                <a:ea typeface="Century Gothic"/>
                <a:cs typeface="Century Gothic"/>
                <a:sym typeface="Century Gothic"/>
              </a:rPr>
              <a:t>Dongari</a:t>
            </a:r>
            <a:r>
              <a:rPr b="0" i="0" lang="en-US" sz="1800" u="none" cap="none" strike="noStrike">
                <a:solidFill>
                  <a:schemeClr val="lt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sp>
        <p:nvSpPr>
          <p:cNvPr id="229" name="Google Shape;229;p2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230" name="Google Shape;230;p2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Korean Adoptee Groups (EU)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7"/>
          <p:cNvSpPr txBox="1"/>
          <p:nvPr>
            <p:ph type="title"/>
          </p:nvPr>
        </p:nvSpPr>
        <p:spPr>
          <a:xfrm>
            <a:off x="188550" y="0"/>
            <a:ext cx="9465000" cy="155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First KoreanAdoptee Groups (USA)</a:t>
            </a:r>
            <a:endParaRPr sz="3200"/>
          </a:p>
        </p:txBody>
      </p:sp>
      <p:sp>
        <p:nvSpPr>
          <p:cNvPr id="236" name="Google Shape;236;p27"/>
          <p:cNvSpPr txBox="1"/>
          <p:nvPr/>
        </p:nvSpPr>
        <p:spPr>
          <a:xfrm>
            <a:off x="344702" y="3919798"/>
            <a:ext cx="243840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1994</a:t>
            </a:r>
            <a:r>
              <a:rPr b="0" i="0" lang="en-US" sz="2000" u="none" cap="none" strike="noStrike">
                <a:solidFill>
                  <a:schemeClr val="lt1"/>
                </a:solidFill>
                <a:latin typeface="Arial"/>
                <a:ea typeface="Arial"/>
                <a:cs typeface="Arial"/>
                <a:sym typeface="Arial"/>
              </a:rPr>
              <a:t>- Association of Korean Adoptees-Southern California (AKA-SoCal)</a:t>
            </a:r>
            <a:endParaRPr b="0" i="0" sz="1400" u="none" cap="none" strike="noStrike">
              <a:solidFill>
                <a:srgbClr val="000000"/>
              </a:solidFill>
              <a:latin typeface="Arial"/>
              <a:ea typeface="Arial"/>
              <a:cs typeface="Arial"/>
              <a:sym typeface="Arial"/>
            </a:endParaRPr>
          </a:p>
        </p:txBody>
      </p:sp>
      <p:sp>
        <p:nvSpPr>
          <p:cNvPr id="237" name="Google Shape;237;p27"/>
          <p:cNvSpPr txBox="1"/>
          <p:nvPr/>
        </p:nvSpPr>
        <p:spPr>
          <a:xfrm>
            <a:off x="2711744" y="2938202"/>
            <a:ext cx="28194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entury Gothic"/>
                <a:ea typeface="Century Gothic"/>
                <a:cs typeface="Century Gothic"/>
                <a:sym typeface="Century Gothic"/>
              </a:rPr>
              <a:t>1996</a:t>
            </a:r>
            <a:r>
              <a:rPr b="0" i="0" lang="en-US" sz="2000" u="none" cap="none" strike="noStrike">
                <a:solidFill>
                  <a:schemeClr val="lt1"/>
                </a:solidFill>
                <a:latin typeface="Century Gothic"/>
                <a:ea typeface="Century Gothic"/>
                <a:cs typeface="Century Gothic"/>
                <a:sym typeface="Century Gothic"/>
              </a:rPr>
              <a:t>-Also-Known-As, Inc. (AKA)</a:t>
            </a:r>
            <a:endParaRPr b="0" i="0" sz="1400" u="none" cap="none" strike="noStrike">
              <a:solidFill>
                <a:srgbClr val="000000"/>
              </a:solidFill>
              <a:latin typeface="Arial"/>
              <a:ea typeface="Arial"/>
              <a:cs typeface="Arial"/>
              <a:sym typeface="Arial"/>
            </a:endParaRPr>
          </a:p>
        </p:txBody>
      </p:sp>
      <p:sp>
        <p:nvSpPr>
          <p:cNvPr id="238" name="Google Shape;238;p27"/>
          <p:cNvSpPr txBox="1"/>
          <p:nvPr/>
        </p:nvSpPr>
        <p:spPr>
          <a:xfrm>
            <a:off x="2867809" y="5373594"/>
            <a:ext cx="2286000"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entury Gothic"/>
                <a:ea typeface="Century Gothic"/>
                <a:cs typeface="Century Gothic"/>
                <a:sym typeface="Century Gothic"/>
              </a:rPr>
              <a:t>1996</a:t>
            </a:r>
            <a:r>
              <a:rPr b="0" i="0" lang="en-US" sz="2000" u="none" cap="none" strike="noStrike">
                <a:solidFill>
                  <a:schemeClr val="lt1"/>
                </a:solidFill>
                <a:latin typeface="Century Gothic"/>
                <a:ea typeface="Century Gothic"/>
                <a:cs typeface="Century Gothic"/>
                <a:sym typeface="Century Gothic"/>
              </a:rPr>
              <a:t>-Asian Adult Adoptees of Washington (AAAW)	</a:t>
            </a:r>
            <a:endParaRPr b="0" i="0" sz="1400" u="none" cap="none" strike="noStrike">
              <a:solidFill>
                <a:srgbClr val="000000"/>
              </a:solidFill>
              <a:latin typeface="Arial"/>
              <a:ea typeface="Arial"/>
              <a:cs typeface="Arial"/>
              <a:sym typeface="Arial"/>
            </a:endParaRPr>
          </a:p>
        </p:txBody>
      </p:sp>
      <p:sp>
        <p:nvSpPr>
          <p:cNvPr id="239" name="Google Shape;239;p27"/>
          <p:cNvSpPr txBox="1"/>
          <p:nvPr/>
        </p:nvSpPr>
        <p:spPr>
          <a:xfrm>
            <a:off x="5476341" y="2885709"/>
            <a:ext cx="266700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entury Gothic"/>
                <a:ea typeface="Century Gothic"/>
                <a:cs typeface="Century Gothic"/>
                <a:sym typeface="Century Gothic"/>
              </a:rPr>
              <a:t>1998</a:t>
            </a:r>
            <a:r>
              <a:rPr b="0" i="0" lang="en-US" sz="2000" u="none" cap="none" strike="noStrike">
                <a:solidFill>
                  <a:schemeClr val="lt1"/>
                </a:solidFill>
                <a:latin typeface="Century Gothic"/>
                <a:ea typeface="Century Gothic"/>
                <a:cs typeface="Century Gothic"/>
                <a:sym typeface="Century Gothic"/>
              </a:rPr>
              <a:t>-Boston Korean Adoptees, Inc. (BKN)	</a:t>
            </a:r>
            <a:endParaRPr b="0" i="0" sz="1400" u="none" cap="none" strike="noStrike">
              <a:solidFill>
                <a:srgbClr val="000000"/>
              </a:solidFill>
              <a:latin typeface="Arial"/>
              <a:ea typeface="Arial"/>
              <a:cs typeface="Arial"/>
              <a:sym typeface="Arial"/>
            </a:endParaRPr>
          </a:p>
        </p:txBody>
      </p:sp>
      <p:pic>
        <p:nvPicPr>
          <p:cNvPr descr="akasocallogo.png" id="240" name="Google Shape;240;p27"/>
          <p:cNvPicPr preferRelativeResize="0"/>
          <p:nvPr/>
        </p:nvPicPr>
        <p:blipFill rotWithShape="1">
          <a:blip r:embed="rId3">
            <a:alphaModFix/>
          </a:blip>
          <a:srcRect b="0" l="0" r="0" t="0"/>
          <a:stretch/>
        </p:blipFill>
        <p:spPr>
          <a:xfrm>
            <a:off x="400729" y="2204995"/>
            <a:ext cx="1508760" cy="1421476"/>
          </a:xfrm>
          <a:prstGeom prst="rect">
            <a:avLst/>
          </a:prstGeom>
          <a:noFill/>
          <a:ln>
            <a:noFill/>
          </a:ln>
        </p:spPr>
      </p:pic>
      <p:pic>
        <p:nvPicPr>
          <p:cNvPr descr="AlsoKnownAs_Logo+2.jpg" id="241" name="Google Shape;241;p27"/>
          <p:cNvPicPr preferRelativeResize="0"/>
          <p:nvPr/>
        </p:nvPicPr>
        <p:blipFill rotWithShape="1">
          <a:blip r:embed="rId4">
            <a:alphaModFix/>
          </a:blip>
          <a:srcRect b="0" l="0" r="0" t="0"/>
          <a:stretch/>
        </p:blipFill>
        <p:spPr>
          <a:xfrm>
            <a:off x="2823512" y="1238723"/>
            <a:ext cx="1600200" cy="1660208"/>
          </a:xfrm>
          <a:prstGeom prst="rect">
            <a:avLst/>
          </a:prstGeom>
          <a:noFill/>
          <a:ln>
            <a:noFill/>
          </a:ln>
        </p:spPr>
      </p:pic>
      <p:pic>
        <p:nvPicPr>
          <p:cNvPr descr="AAAW logo.jpg" id="242" name="Google Shape;242;p27"/>
          <p:cNvPicPr preferRelativeResize="0"/>
          <p:nvPr/>
        </p:nvPicPr>
        <p:blipFill rotWithShape="1">
          <a:blip r:embed="rId5">
            <a:alphaModFix/>
          </a:blip>
          <a:srcRect b="0" l="0" r="0" t="0"/>
          <a:stretch/>
        </p:blipFill>
        <p:spPr>
          <a:xfrm>
            <a:off x="2921434" y="3852925"/>
            <a:ext cx="1447800" cy="1447800"/>
          </a:xfrm>
          <a:prstGeom prst="rect">
            <a:avLst/>
          </a:prstGeom>
          <a:noFill/>
          <a:ln>
            <a:noFill/>
          </a:ln>
        </p:spPr>
      </p:pic>
      <p:pic>
        <p:nvPicPr>
          <p:cNvPr descr="bostonkoreanadoptees-logo.jpg" id="243" name="Google Shape;243;p27"/>
          <p:cNvPicPr preferRelativeResize="0"/>
          <p:nvPr/>
        </p:nvPicPr>
        <p:blipFill rotWithShape="1">
          <a:blip r:embed="rId6">
            <a:alphaModFix/>
          </a:blip>
          <a:srcRect b="0" l="0" r="0" t="0"/>
          <a:stretch/>
        </p:blipFill>
        <p:spPr>
          <a:xfrm>
            <a:off x="5237115" y="1524954"/>
            <a:ext cx="3330814" cy="1341120"/>
          </a:xfrm>
          <a:prstGeom prst="rect">
            <a:avLst/>
          </a:prstGeom>
          <a:noFill/>
          <a:ln>
            <a:noFill/>
          </a:ln>
        </p:spPr>
      </p:pic>
      <p:sp>
        <p:nvSpPr>
          <p:cNvPr id="244" name="Google Shape;244;p27"/>
          <p:cNvSpPr txBox="1"/>
          <p:nvPr/>
        </p:nvSpPr>
        <p:spPr>
          <a:xfrm>
            <a:off x="5531144" y="5657671"/>
            <a:ext cx="631615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McGinnis</a:t>
            </a:r>
            <a:r>
              <a:rPr b="0" i="0" lang="en-US" sz="1800" u="none" cap="none" strike="noStrike">
                <a:solidFill>
                  <a:schemeClr val="lt1"/>
                </a:solidFill>
                <a:latin typeface="Century Gothic"/>
                <a:ea typeface="Century Gothic"/>
                <a:cs typeface="Century Gothic"/>
                <a:sym typeface="Century Gothic"/>
              </a:rPr>
              <a:t>, </a:t>
            </a:r>
            <a:r>
              <a:rPr b="1" i="0" lang="en-US" sz="1800" u="none" cap="none" strike="noStrike">
                <a:solidFill>
                  <a:schemeClr val="lt1"/>
                </a:solidFill>
                <a:latin typeface="Century Gothic"/>
                <a:ea typeface="Century Gothic"/>
                <a:cs typeface="Century Gothic"/>
                <a:sym typeface="Century Gothic"/>
              </a:rPr>
              <a:t>H.</a:t>
            </a:r>
            <a:r>
              <a:rPr b="0" i="0" lang="en-US" sz="1800" u="none" cap="none" strike="noStrike">
                <a:solidFill>
                  <a:schemeClr val="lt1"/>
                </a:solidFill>
                <a:latin typeface="Century Gothic"/>
                <a:ea typeface="Century Gothic"/>
                <a:cs typeface="Century Gothic"/>
                <a:sym typeface="Century Gothic"/>
              </a:rPr>
              <a:t> (2003, Spring). Adult Korean intercountry adoptees: A resource for adoption practice. </a:t>
            </a:r>
            <a:r>
              <a:rPr b="0" i="1" lang="en-US" sz="1800" u="none" cap="none" strike="noStrike">
                <a:solidFill>
                  <a:schemeClr val="lt1"/>
                </a:solidFill>
                <a:latin typeface="Century Gothic"/>
                <a:ea typeface="Century Gothic"/>
                <a:cs typeface="Century Gothic"/>
                <a:sym typeface="Century Gothic"/>
              </a:rPr>
              <a:t>Columbia University Journal of Student Social Work, 1 </a:t>
            </a:r>
            <a:r>
              <a:rPr b="0" i="0" lang="en-US" sz="1800" u="none" cap="none" strike="noStrike">
                <a:solidFill>
                  <a:schemeClr val="lt1"/>
                </a:solidFill>
                <a:latin typeface="Century Gothic"/>
                <a:ea typeface="Century Gothic"/>
                <a:cs typeface="Century Gothic"/>
                <a:sym typeface="Century Gothic"/>
              </a:rPr>
              <a:t>(1), 8-14.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45" name="Google Shape;245;p27"/>
          <p:cNvSpPr txBox="1"/>
          <p:nvPr>
            <p:ph idx="12" type="sldNum"/>
          </p:nvPr>
        </p:nvSpPr>
        <p:spPr>
          <a:xfrm>
            <a:off x="10378551" y="0"/>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8"/>
          <p:cNvSpPr txBox="1"/>
          <p:nvPr/>
        </p:nvSpPr>
        <p:spPr>
          <a:xfrm>
            <a:off x="1981200" y="2667000"/>
            <a:ext cx="243840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1998</a:t>
            </a:r>
            <a:r>
              <a:rPr b="0" i="0" lang="en-US" sz="2000" u="none" cap="none" strike="noStrike">
                <a:solidFill>
                  <a:schemeClr val="lt1"/>
                </a:solidFill>
                <a:latin typeface="Arial"/>
                <a:ea typeface="Arial"/>
                <a:cs typeface="Arial"/>
                <a:sym typeface="Arial"/>
              </a:rPr>
              <a:t>-Global Overseas Adoptees’ Link (GOA’L)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252" name="Google Shape;252;p28"/>
          <p:cNvSpPr txBox="1"/>
          <p:nvPr/>
        </p:nvSpPr>
        <p:spPr>
          <a:xfrm>
            <a:off x="4800600" y="2667001"/>
            <a:ext cx="281940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entury Gothic"/>
                <a:ea typeface="Century Gothic"/>
                <a:cs typeface="Century Gothic"/>
                <a:sym typeface="Century Gothic"/>
              </a:rPr>
              <a:t>2004</a:t>
            </a:r>
            <a:r>
              <a:rPr b="0" i="0" lang="en-US" sz="2000" u="none" cap="none" strike="noStrike">
                <a:solidFill>
                  <a:schemeClr val="lt1"/>
                </a:solidFill>
                <a:latin typeface="Century Gothic"/>
                <a:ea typeface="Century Gothic"/>
                <a:cs typeface="Century Gothic"/>
                <a:sym typeface="Century Gothic"/>
              </a:rPr>
              <a:t>-Adoptee Solidarity Korea (ASK)	</a:t>
            </a:r>
            <a:endParaRPr b="0" i="0" sz="1400" u="none" cap="none" strike="noStrike">
              <a:solidFill>
                <a:srgbClr val="000000"/>
              </a:solidFill>
              <a:latin typeface="Arial"/>
              <a:ea typeface="Arial"/>
              <a:cs typeface="Arial"/>
              <a:sym typeface="Arial"/>
            </a:endParaRPr>
          </a:p>
        </p:txBody>
      </p:sp>
      <p:pic>
        <p:nvPicPr>
          <p:cNvPr descr="ask-white-logo_top.gif" id="253" name="Google Shape;253;p28"/>
          <p:cNvPicPr preferRelativeResize="0"/>
          <p:nvPr/>
        </p:nvPicPr>
        <p:blipFill rotWithShape="1">
          <a:blip r:embed="rId3">
            <a:alphaModFix/>
          </a:blip>
          <a:srcRect b="0" l="0" r="0" t="0"/>
          <a:stretch/>
        </p:blipFill>
        <p:spPr>
          <a:xfrm>
            <a:off x="4905432" y="1475775"/>
            <a:ext cx="2438400" cy="977900"/>
          </a:xfrm>
          <a:prstGeom prst="rect">
            <a:avLst/>
          </a:prstGeom>
          <a:noFill/>
          <a:ln>
            <a:noFill/>
          </a:ln>
        </p:spPr>
      </p:pic>
      <p:pic>
        <p:nvPicPr>
          <p:cNvPr descr="goallogo_2.gif" id="254" name="Google Shape;254;p28"/>
          <p:cNvPicPr preferRelativeResize="0"/>
          <p:nvPr/>
        </p:nvPicPr>
        <p:blipFill rotWithShape="1">
          <a:blip r:embed="rId4">
            <a:alphaModFix/>
          </a:blip>
          <a:srcRect b="0" l="0" r="0" t="0"/>
          <a:stretch/>
        </p:blipFill>
        <p:spPr>
          <a:xfrm>
            <a:off x="1661585" y="1492215"/>
            <a:ext cx="2990335" cy="922020"/>
          </a:xfrm>
          <a:prstGeom prst="rect">
            <a:avLst/>
          </a:prstGeom>
          <a:noFill/>
          <a:ln>
            <a:noFill/>
          </a:ln>
        </p:spPr>
      </p:pic>
      <p:pic>
        <p:nvPicPr>
          <p:cNvPr descr="TRACKlogo.png" id="255" name="Google Shape;255;p28"/>
          <p:cNvPicPr preferRelativeResize="0"/>
          <p:nvPr/>
        </p:nvPicPr>
        <p:blipFill rotWithShape="1">
          <a:blip r:embed="rId5">
            <a:alphaModFix/>
          </a:blip>
          <a:srcRect b="26571" l="329" r="-329" t="307"/>
          <a:stretch/>
        </p:blipFill>
        <p:spPr>
          <a:xfrm>
            <a:off x="7592664" y="1054900"/>
            <a:ext cx="3075336" cy="2674502"/>
          </a:xfrm>
          <a:prstGeom prst="rect">
            <a:avLst/>
          </a:prstGeom>
          <a:noFill/>
          <a:ln>
            <a:noFill/>
          </a:ln>
        </p:spPr>
      </p:pic>
      <p:sp>
        <p:nvSpPr>
          <p:cNvPr id="256" name="Google Shape;256;p28"/>
          <p:cNvSpPr txBox="1"/>
          <p:nvPr/>
        </p:nvSpPr>
        <p:spPr>
          <a:xfrm>
            <a:off x="7848600" y="3733800"/>
            <a:ext cx="266700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entury Gothic"/>
                <a:ea typeface="Century Gothic"/>
                <a:cs typeface="Century Gothic"/>
                <a:sym typeface="Century Gothic"/>
              </a:rPr>
              <a:t>2007</a:t>
            </a:r>
            <a:r>
              <a:rPr b="0" i="0" lang="en-US" sz="2000" u="none" cap="none" strike="noStrike">
                <a:solidFill>
                  <a:schemeClr val="lt1"/>
                </a:solidFill>
                <a:latin typeface="Century Gothic"/>
                <a:ea typeface="Century Gothic"/>
                <a:cs typeface="Century Gothic"/>
                <a:sym typeface="Century Gothic"/>
              </a:rPr>
              <a:t>-Truth and Reconciliation for the Adoption Community of Korea (TRACK)	</a:t>
            </a:r>
            <a:endParaRPr b="0" i="0" sz="1400" u="none" cap="none" strike="noStrike">
              <a:solidFill>
                <a:srgbClr val="000000"/>
              </a:solidFill>
              <a:latin typeface="Arial"/>
              <a:ea typeface="Arial"/>
              <a:cs typeface="Arial"/>
              <a:sym typeface="Arial"/>
            </a:endParaRPr>
          </a:p>
        </p:txBody>
      </p:sp>
      <p:sp>
        <p:nvSpPr>
          <p:cNvPr id="257" name="Google Shape;257;p2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sp>
        <p:nvSpPr>
          <p:cNvPr id="258" name="Google Shape;258;p2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Adoptee Associations in S. Korea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9"/>
          <p:cNvSpPr txBox="1"/>
          <p:nvPr/>
        </p:nvSpPr>
        <p:spPr>
          <a:xfrm>
            <a:off x="445168" y="2057400"/>
            <a:ext cx="6179349" cy="54784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Century Gothic"/>
                <a:ea typeface="Century Gothic"/>
                <a:cs typeface="Century Gothic"/>
                <a:sym typeface="Century Gothic"/>
              </a:rPr>
              <a:t>“A History of Korean Adoptees in the USA: Rise of the Adult Korean Adoptee Movement” was first presented with Joy Lieberthal-Rho (</a:t>
            </a:r>
            <a:r>
              <a:rPr b="0" i="0" lang="en-US" sz="2400" u="sng" cap="none" strike="noStrike">
                <a:solidFill>
                  <a:schemeClr val="lt1"/>
                </a:solidFill>
                <a:latin typeface="Century Gothic"/>
                <a:ea typeface="Century Gothic"/>
                <a:cs typeface="Century Gothic"/>
                <a:sym typeface="Century Gothic"/>
                <a:hlinkClick r:id="rId3">
                  <a:extLst>
                    <a:ext uri="{A12FA001-AC4F-418D-AE19-62706E023703}">
                      <ahyp:hlinkClr val="tx"/>
                    </a:ext>
                  </a:extLst>
                </a:hlinkClick>
              </a:rPr>
              <a:t>Joy.Lrho@gmail.com</a:t>
            </a:r>
            <a:r>
              <a:rPr b="0" i="0" lang="en-US" sz="2400" u="none" cap="none" strike="noStrike">
                <a:solidFill>
                  <a:schemeClr val="lt1"/>
                </a:solidFill>
                <a:latin typeface="Century Gothic"/>
                <a:ea typeface="Century Gothic"/>
                <a:cs typeface="Century Gothic"/>
                <a:sym typeface="Century Gothic"/>
              </a:rPr>
              <a:t>)</a:t>
            </a:r>
            <a:r>
              <a:rPr b="0" i="0" lang="en-US" sz="2400" u="none" cap="none" strike="noStrike">
                <a:solidFill>
                  <a:srgbClr val="FFFFFF"/>
                </a:solidFill>
                <a:latin typeface="Century Gothic"/>
                <a:ea typeface="Century Gothic"/>
                <a:cs typeface="Century Gothic"/>
                <a:sym typeface="Century Gothic"/>
              </a:rPr>
              <a:t> at the </a:t>
            </a:r>
            <a:r>
              <a:rPr b="0" i="0" lang="en-US" sz="2400" u="sng" cap="none" strike="noStrike">
                <a:solidFill>
                  <a:srgbClr val="FFFFFF"/>
                </a:solidFill>
                <a:latin typeface="Century Gothic"/>
                <a:ea typeface="Century Gothic"/>
                <a:cs typeface="Century Gothic"/>
                <a:sym typeface="Century Gothic"/>
                <a:hlinkClick r:id="rId4">
                  <a:extLst>
                    <a:ext uri="{A12FA001-AC4F-418D-AE19-62706E023703}">
                      <ahyp:hlinkClr val="tx"/>
                    </a:ext>
                  </a:extLst>
                </a:hlinkClick>
              </a:rPr>
              <a:t>KAAN Conference</a:t>
            </a:r>
            <a:r>
              <a:rPr b="0" i="0" lang="en-US" sz="2400" u="none" cap="none" strike="noStrike">
                <a:solidFill>
                  <a:srgbClr val="FFFFFF"/>
                </a:solidFill>
                <a:latin typeface="Century Gothic"/>
                <a:ea typeface="Century Gothic"/>
                <a:cs typeface="Century Gothic"/>
                <a:sym typeface="Century Gothic"/>
              </a:rPr>
              <a:t>, Pittsburgh, PA (June 24, 2016).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Century Gothic"/>
                <a:ea typeface="Century Gothic"/>
                <a:cs typeface="Century Gothic"/>
                <a:sym typeface="Century Gothic"/>
              </a:rPr>
              <a:t>Foster Care Alumni / Former foster care youth also began to organize in the 1999 with the formation of Foster Care Alumni of America (https://fostercarealumni.org/)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265" name="Google Shape;265;p2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2800"/>
              <a:buNone/>
            </a:pPr>
            <a:fld id="{00000000-1234-1234-1234-123412341234}" type="slidenum">
              <a:rPr lang="en-US"/>
              <a:t>‹#›</a:t>
            </a:fld>
            <a:endParaRPr/>
          </a:p>
        </p:txBody>
      </p:sp>
      <p:pic>
        <p:nvPicPr>
          <p:cNvPr descr="Adopted Territory" id="266" name="Google Shape;266;p29"/>
          <p:cNvPicPr preferRelativeResize="0"/>
          <p:nvPr/>
        </p:nvPicPr>
        <p:blipFill rotWithShape="1">
          <a:blip r:embed="rId5">
            <a:alphaModFix/>
          </a:blip>
          <a:srcRect b="0" l="0" r="0" t="0"/>
          <a:stretch/>
        </p:blipFill>
        <p:spPr>
          <a:xfrm>
            <a:off x="9587453" y="1549262"/>
            <a:ext cx="2361071" cy="3581400"/>
          </a:xfrm>
          <a:prstGeom prst="rect">
            <a:avLst/>
          </a:prstGeom>
          <a:noFill/>
          <a:ln>
            <a:noFill/>
          </a:ln>
        </p:spPr>
      </p:pic>
      <p:pic>
        <p:nvPicPr>
          <p:cNvPr id="267" name="Google Shape;267;p29"/>
          <p:cNvPicPr preferRelativeResize="0"/>
          <p:nvPr/>
        </p:nvPicPr>
        <p:blipFill rotWithShape="1">
          <a:blip r:embed="rId6">
            <a:alphaModFix/>
          </a:blip>
          <a:srcRect b="0" l="0" r="0" t="0"/>
          <a:stretch/>
        </p:blipFill>
        <p:spPr>
          <a:xfrm>
            <a:off x="6910988" y="2513966"/>
            <a:ext cx="2389993" cy="3581400"/>
          </a:xfrm>
          <a:prstGeom prst="rect">
            <a:avLst/>
          </a:prstGeom>
          <a:noFill/>
          <a:ln>
            <a:noFill/>
          </a:ln>
        </p:spPr>
      </p:pic>
      <p:sp>
        <p:nvSpPr>
          <p:cNvPr id="268" name="Google Shape;268;p29"/>
          <p:cNvSpPr txBox="1"/>
          <p:nvPr>
            <p:ph type="title"/>
          </p:nvPr>
        </p:nvSpPr>
        <p:spPr>
          <a:xfrm>
            <a:off x="285164" y="295729"/>
            <a:ext cx="9404723" cy="7676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4200"/>
              <a:buFont typeface="Century Gothic"/>
              <a:buNone/>
            </a:pPr>
            <a:r>
              <a:rPr lang="en-US"/>
              <a:t>Background: Adoptee Groups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500"/>
                                        <p:tgtEl>
                                          <p:spTgt spid="26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